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T Phobos Inline" charset="1" panose="02000503020000020004"/>
      <p:regular r:id="rId10"/>
    </p:embeddedFont>
    <p:embeddedFont>
      <p:font typeface="TT Phobos" charset="1" panose="02000503050000020004"/>
      <p:regular r:id="rId11"/>
    </p:embeddedFont>
    <p:embeddedFont>
      <p:font typeface="TT Phobos Bold" charset="1" panose="02000803060000020004"/>
      <p:regular r:id="rId12"/>
    </p:embeddedFont>
    <p:embeddedFont>
      <p:font typeface="TT Phobos Italics" charset="1" panose="02000503080000090004"/>
      <p:regular r:id="rId13"/>
    </p:embeddedFont>
    <p:embeddedFont>
      <p:font typeface="TT Phobos Bold Italics" charset="1" panose="02000803060000090004"/>
      <p:regular r:id="rId14"/>
    </p:embeddedFont>
    <p:embeddedFont>
      <p:font typeface="TT Norms" charset="1" panose="02000503030000020003"/>
      <p:regular r:id="rId15"/>
    </p:embeddedFont>
    <p:embeddedFont>
      <p:font typeface="TT Norms Bold" charset="1" panose="02000803030000020004"/>
      <p:regular r:id="rId16"/>
    </p:embeddedFont>
    <p:embeddedFont>
      <p:font typeface="TT Norms Italics" charset="1" panose="02000503030000090003"/>
      <p:regular r:id="rId17"/>
    </p:embeddedFont>
    <p:embeddedFont>
      <p:font typeface="TT Norms Bold Italics" charset="1" panose="02000803020000090004"/>
      <p:regular r:id="rId18"/>
    </p:embeddedFont>
    <p:embeddedFont>
      <p:font typeface="TT Norms Light" charset="1" panose="02000503020000020003"/>
      <p:regular r:id="rId19"/>
    </p:embeddedFont>
    <p:embeddedFont>
      <p:font typeface="TT Norms Light Italics" charset="1" panose="02000503020000090003"/>
      <p:regular r:id="rId20"/>
    </p:embeddedFont>
    <p:embeddedFont>
      <p:font typeface="TT Norms Ultra-Bold" charset="1" panose="02000503040000020004"/>
      <p:regular r:id="rId21"/>
    </p:embeddedFont>
    <p:embeddedFont>
      <p:font typeface="TT Norms Ultra-Bold Italics" charset="1" panose="02000503020000090004"/>
      <p:regular r:id="rId22"/>
    </p:embeddedFont>
    <p:embeddedFont>
      <p:font typeface="TT Norms Heavy" charset="1" panose="02000503050000020004"/>
      <p:regular r:id="rId23"/>
    </p:embeddedFont>
    <p:embeddedFont>
      <p:font typeface="TT Norms Heavy Italics" charset="1" panose="020005030200000900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38" Target="slides/slide14.xml" Type="http://schemas.openxmlformats.org/officeDocument/2006/relationships/slide"/><Relationship Id="rId39" Target="slides/slide15.xml" Type="http://schemas.openxmlformats.org/officeDocument/2006/relationships/slide"/><Relationship Id="rId4" Target="theme/theme1.xml" Type="http://schemas.openxmlformats.org/officeDocument/2006/relationships/theme"/><Relationship Id="rId40" Target="slides/slide16.xml" Type="http://schemas.openxmlformats.org/officeDocument/2006/relationships/slide"/><Relationship Id="rId41" Target="slides/slide1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gif"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5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 Id="rId6" Target="../media/image5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gif"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pn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71.pn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4.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gif"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png" Type="http://schemas.openxmlformats.org/officeDocument/2006/relationships/image"/><Relationship Id="rId9" Target="../media/image4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4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sp>
        <p:nvSpPr>
          <p:cNvPr name="Freeform 2" id="2"/>
          <p:cNvSpPr/>
          <p:nvPr/>
        </p:nvSpPr>
        <p:spPr>
          <a:xfrm flipH="false" flipV="false" rot="0">
            <a:off x="-550094" y="7911947"/>
            <a:ext cx="19388189" cy="4750106"/>
          </a:xfrm>
          <a:custGeom>
            <a:avLst/>
            <a:gdLst/>
            <a:ahLst/>
            <a:cxnLst/>
            <a:rect r="r" b="b" t="t" l="l"/>
            <a:pathLst>
              <a:path h="4750106" w="19388189">
                <a:moveTo>
                  <a:pt x="0" y="0"/>
                </a:moveTo>
                <a:lnTo>
                  <a:pt x="19388188" y="0"/>
                </a:lnTo>
                <a:lnTo>
                  <a:pt x="19388188" y="4750106"/>
                </a:lnTo>
                <a:lnTo>
                  <a:pt x="0" y="4750106"/>
                </a:lnTo>
                <a:lnTo>
                  <a:pt x="0" y="0"/>
                </a:lnTo>
                <a:close/>
              </a:path>
            </a:pathLst>
          </a:custGeom>
          <a:blipFill>
            <a:blip r:embed="rId2"/>
            <a:stretch>
              <a:fillRect l="0" t="0" r="0" b="0"/>
            </a:stretch>
          </a:blipFill>
        </p:spPr>
      </p:sp>
      <p:sp>
        <p:nvSpPr>
          <p:cNvPr name="TextBox 3" id="3"/>
          <p:cNvSpPr txBox="true"/>
          <p:nvPr/>
        </p:nvSpPr>
        <p:spPr>
          <a:xfrm rot="0">
            <a:off x="7735747" y="4371975"/>
            <a:ext cx="9849578" cy="771525"/>
          </a:xfrm>
          <a:prstGeom prst="rect">
            <a:avLst/>
          </a:prstGeom>
        </p:spPr>
        <p:txBody>
          <a:bodyPr anchor="t" rtlCol="false" tIns="0" lIns="0" bIns="0" rIns="0">
            <a:spAutoFit/>
          </a:bodyPr>
          <a:lstStyle/>
          <a:p>
            <a:pPr algn="ctr">
              <a:lnSpc>
                <a:spcPts val="6299"/>
              </a:lnSpc>
            </a:pPr>
            <a:r>
              <a:rPr lang="en-US" sz="4500">
                <a:solidFill>
                  <a:srgbClr val="FFF5D6"/>
                </a:solidFill>
                <a:latin typeface="TT Phobos"/>
              </a:rPr>
              <a:t>LIBRARY SERVICES</a:t>
            </a:r>
          </a:p>
        </p:txBody>
      </p:sp>
      <p:sp>
        <p:nvSpPr>
          <p:cNvPr name="TextBox 4" id="4"/>
          <p:cNvSpPr txBox="true"/>
          <p:nvPr/>
        </p:nvSpPr>
        <p:spPr>
          <a:xfrm rot="0">
            <a:off x="8969170" y="6242126"/>
            <a:ext cx="9868924" cy="596900"/>
          </a:xfrm>
          <a:prstGeom prst="rect">
            <a:avLst/>
          </a:prstGeom>
        </p:spPr>
        <p:txBody>
          <a:bodyPr anchor="t" rtlCol="false" tIns="0" lIns="0" bIns="0" rIns="0">
            <a:spAutoFit/>
          </a:bodyPr>
          <a:lstStyle/>
          <a:p>
            <a:pPr algn="ctr">
              <a:lnSpc>
                <a:spcPts val="4900"/>
              </a:lnSpc>
            </a:pPr>
            <a:r>
              <a:rPr lang="en-US" sz="3500">
                <a:solidFill>
                  <a:srgbClr val="FFF5D6"/>
                </a:solidFill>
                <a:latin typeface="TT Norms"/>
              </a:rPr>
              <a:t>Presented by: Niraj Paradva</a:t>
            </a:r>
          </a:p>
        </p:txBody>
      </p:sp>
      <p:sp>
        <p:nvSpPr>
          <p:cNvPr name="Freeform 5" id="5"/>
          <p:cNvSpPr/>
          <p:nvPr/>
        </p:nvSpPr>
        <p:spPr>
          <a:xfrm flipH="false" flipV="false" rot="0">
            <a:off x="-3998880" y="-456218"/>
            <a:ext cx="8762237" cy="8998446"/>
          </a:xfrm>
          <a:custGeom>
            <a:avLst/>
            <a:gdLst/>
            <a:ahLst/>
            <a:cxnLst/>
            <a:rect r="r" b="b" t="t" l="l"/>
            <a:pathLst>
              <a:path h="8998446" w="8762237">
                <a:moveTo>
                  <a:pt x="0" y="0"/>
                </a:moveTo>
                <a:lnTo>
                  <a:pt x="8762237" y="0"/>
                </a:lnTo>
                <a:lnTo>
                  <a:pt x="8762237" y="8998446"/>
                </a:lnTo>
                <a:lnTo>
                  <a:pt x="0" y="8998446"/>
                </a:lnTo>
                <a:lnTo>
                  <a:pt x="0" y="0"/>
                </a:lnTo>
                <a:close/>
              </a:path>
            </a:pathLst>
          </a:custGeom>
          <a:blipFill>
            <a:blip r:embed="rId3"/>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2136114" y="2924178"/>
            <a:ext cx="5589960" cy="5618050"/>
          </a:xfrm>
          <a:prstGeom prst="rect">
            <a:avLst/>
          </a:prstGeom>
        </p:spPr>
      </p:pic>
      <p:sp>
        <p:nvSpPr>
          <p:cNvPr name="TextBox 7" id="7"/>
          <p:cNvSpPr txBox="true"/>
          <p:nvPr/>
        </p:nvSpPr>
        <p:spPr>
          <a:xfrm rot="0">
            <a:off x="8142561" y="2869609"/>
            <a:ext cx="9035951" cy="981518"/>
          </a:xfrm>
          <a:prstGeom prst="rect">
            <a:avLst/>
          </a:prstGeom>
        </p:spPr>
        <p:txBody>
          <a:bodyPr anchor="t" rtlCol="false" tIns="0" lIns="0" bIns="0" rIns="0">
            <a:spAutoFit/>
          </a:bodyPr>
          <a:lstStyle/>
          <a:p>
            <a:pPr algn="ctr">
              <a:lnSpc>
                <a:spcPts val="7015"/>
              </a:lnSpc>
            </a:pPr>
            <a:r>
              <a:rPr lang="en-US" sz="8253">
                <a:solidFill>
                  <a:srgbClr val="FFF5D6"/>
                </a:solidFill>
                <a:latin typeface="TT Phobos Inline"/>
              </a:rPr>
              <a:t>BOOK MOTION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sp>
        <p:nvSpPr>
          <p:cNvPr name="AutoShape 2" id="2"/>
          <p:cNvSpPr/>
          <p:nvPr/>
        </p:nvSpPr>
        <p:spPr>
          <a:xfrm rot="0">
            <a:off x="1028700" y="9058275"/>
            <a:ext cx="10160039" cy="0"/>
          </a:xfrm>
          <a:prstGeom prst="line">
            <a:avLst/>
          </a:prstGeom>
          <a:ln cap="flat" w="200025">
            <a:solidFill>
              <a:srgbClr val="B38B6D"/>
            </a:solidFill>
            <a:prstDash val="solid"/>
            <a:headEnd type="none" len="sm" w="sm"/>
            <a:tailEnd type="none" len="sm" w="sm"/>
          </a:ln>
        </p:spPr>
      </p:sp>
      <p:sp>
        <p:nvSpPr>
          <p:cNvPr name="AutoShape 3" id="3"/>
          <p:cNvSpPr/>
          <p:nvPr/>
        </p:nvSpPr>
        <p:spPr>
          <a:xfrm rot="-2881795">
            <a:off x="9377405" y="5130585"/>
            <a:ext cx="10717491" cy="0"/>
          </a:xfrm>
          <a:prstGeom prst="line">
            <a:avLst/>
          </a:prstGeom>
          <a:ln cap="flat" w="200025">
            <a:solidFill>
              <a:srgbClr val="B38B6D"/>
            </a:solidFill>
            <a:prstDash val="solid"/>
            <a:headEnd type="none" len="sm" w="sm"/>
            <a:tailEnd type="none" len="sm" w="sm"/>
          </a:ln>
        </p:spPr>
      </p:sp>
      <p:grpSp>
        <p:nvGrpSpPr>
          <p:cNvPr name="Group 4" id="4"/>
          <p:cNvGrpSpPr/>
          <p:nvPr/>
        </p:nvGrpSpPr>
        <p:grpSpPr>
          <a:xfrm rot="0">
            <a:off x="509588" y="8539163"/>
            <a:ext cx="1038225" cy="1038225"/>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5D6"/>
            </a:solidFill>
          </p:spPr>
        </p:sp>
      </p:grpSp>
      <p:grpSp>
        <p:nvGrpSpPr>
          <p:cNvPr name="Group 6" id="6"/>
          <p:cNvGrpSpPr/>
          <p:nvPr/>
        </p:nvGrpSpPr>
        <p:grpSpPr>
          <a:xfrm rot="0">
            <a:off x="10669626" y="8539163"/>
            <a:ext cx="1038225" cy="103822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5D6"/>
            </a:solidFill>
          </p:spPr>
        </p:sp>
      </p:grpSp>
      <p:grpSp>
        <p:nvGrpSpPr>
          <p:cNvPr name="Group 8" id="8"/>
          <p:cNvGrpSpPr/>
          <p:nvPr/>
        </p:nvGrpSpPr>
        <p:grpSpPr>
          <a:xfrm rot="0">
            <a:off x="215844" y="3644691"/>
            <a:ext cx="9336910" cy="4484336"/>
            <a:chOff x="0" y="0"/>
            <a:chExt cx="3563528" cy="1711493"/>
          </a:xfrm>
        </p:grpSpPr>
        <p:sp>
          <p:nvSpPr>
            <p:cNvPr name="Freeform 9" id="9"/>
            <p:cNvSpPr/>
            <p:nvPr/>
          </p:nvSpPr>
          <p:spPr>
            <a:xfrm flipH="false" flipV="false" rot="0">
              <a:off x="0" y="0"/>
              <a:ext cx="3563527" cy="1711493"/>
            </a:xfrm>
            <a:custGeom>
              <a:avLst/>
              <a:gdLst/>
              <a:ahLst/>
              <a:cxnLst/>
              <a:rect r="r" b="b" t="t" l="l"/>
              <a:pathLst>
                <a:path h="1711493" w="3563527">
                  <a:moveTo>
                    <a:pt x="0" y="0"/>
                  </a:moveTo>
                  <a:lnTo>
                    <a:pt x="3563527" y="0"/>
                  </a:lnTo>
                  <a:lnTo>
                    <a:pt x="3563527" y="1711493"/>
                  </a:lnTo>
                  <a:lnTo>
                    <a:pt x="0" y="1711493"/>
                  </a:lnTo>
                  <a:close/>
                </a:path>
              </a:pathLst>
            </a:custGeom>
            <a:solidFill>
              <a:srgbClr val="FFF5D6"/>
            </a:solidFill>
          </p:spPr>
        </p:sp>
      </p:grpSp>
      <p:grpSp>
        <p:nvGrpSpPr>
          <p:cNvPr name="Group 10" id="10"/>
          <p:cNvGrpSpPr/>
          <p:nvPr/>
        </p:nvGrpSpPr>
        <p:grpSpPr>
          <a:xfrm rot="0">
            <a:off x="8536490" y="559161"/>
            <a:ext cx="6437972" cy="4758005"/>
            <a:chOff x="0" y="0"/>
            <a:chExt cx="2418912" cy="1787705"/>
          </a:xfrm>
        </p:grpSpPr>
        <p:sp>
          <p:nvSpPr>
            <p:cNvPr name="Freeform 11" id="11"/>
            <p:cNvSpPr/>
            <p:nvPr/>
          </p:nvSpPr>
          <p:spPr>
            <a:xfrm flipH="false" flipV="false" rot="0">
              <a:off x="0" y="0"/>
              <a:ext cx="2418912" cy="1787705"/>
            </a:xfrm>
            <a:custGeom>
              <a:avLst/>
              <a:gdLst/>
              <a:ahLst/>
              <a:cxnLst/>
              <a:rect r="r" b="b" t="t" l="l"/>
              <a:pathLst>
                <a:path h="1787705" w="2418912">
                  <a:moveTo>
                    <a:pt x="0" y="0"/>
                  </a:moveTo>
                  <a:lnTo>
                    <a:pt x="2418912" y="0"/>
                  </a:lnTo>
                  <a:lnTo>
                    <a:pt x="2418912" y="1787705"/>
                  </a:lnTo>
                  <a:lnTo>
                    <a:pt x="0" y="1787705"/>
                  </a:lnTo>
                  <a:close/>
                </a:path>
              </a:pathLst>
            </a:custGeom>
            <a:solidFill>
              <a:srgbClr val="FFF5D6"/>
            </a:solidFill>
          </p:spPr>
        </p:sp>
      </p:grpSp>
      <p:sp>
        <p:nvSpPr>
          <p:cNvPr name="Freeform 12" id="12"/>
          <p:cNvSpPr/>
          <p:nvPr/>
        </p:nvSpPr>
        <p:spPr>
          <a:xfrm flipH="false" flipV="false" rot="0">
            <a:off x="-125962" y="-1972427"/>
            <a:ext cx="6234682" cy="3944853"/>
          </a:xfrm>
          <a:custGeom>
            <a:avLst/>
            <a:gdLst/>
            <a:ahLst/>
            <a:cxnLst/>
            <a:rect r="r" b="b" t="t" l="l"/>
            <a:pathLst>
              <a:path h="3944853" w="6234682">
                <a:moveTo>
                  <a:pt x="0" y="0"/>
                </a:moveTo>
                <a:lnTo>
                  <a:pt x="6234681" y="0"/>
                </a:lnTo>
                <a:lnTo>
                  <a:pt x="6234681" y="3944854"/>
                </a:lnTo>
                <a:lnTo>
                  <a:pt x="0" y="3944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2551291" y="8854546"/>
            <a:ext cx="7315200" cy="3817204"/>
          </a:xfrm>
          <a:custGeom>
            <a:avLst/>
            <a:gdLst/>
            <a:ahLst/>
            <a:cxnLst/>
            <a:rect r="r" b="b" t="t" l="l"/>
            <a:pathLst>
              <a:path h="3817204" w="7315200">
                <a:moveTo>
                  <a:pt x="0" y="0"/>
                </a:moveTo>
                <a:lnTo>
                  <a:pt x="7315200" y="0"/>
                </a:lnTo>
                <a:lnTo>
                  <a:pt x="7315200" y="3817205"/>
                </a:lnTo>
                <a:lnTo>
                  <a:pt x="0" y="38172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258706" y="3748145"/>
            <a:ext cx="9251185" cy="4277430"/>
          </a:xfrm>
          <a:custGeom>
            <a:avLst/>
            <a:gdLst/>
            <a:ahLst/>
            <a:cxnLst/>
            <a:rect r="r" b="b" t="t" l="l"/>
            <a:pathLst>
              <a:path h="4277430" w="9251185">
                <a:moveTo>
                  <a:pt x="0" y="0"/>
                </a:moveTo>
                <a:lnTo>
                  <a:pt x="9251185" y="0"/>
                </a:lnTo>
                <a:lnTo>
                  <a:pt x="9251185" y="4277429"/>
                </a:lnTo>
                <a:lnTo>
                  <a:pt x="0" y="4277429"/>
                </a:lnTo>
                <a:lnTo>
                  <a:pt x="0" y="0"/>
                </a:lnTo>
                <a:close/>
              </a:path>
            </a:pathLst>
          </a:custGeom>
          <a:blipFill>
            <a:blip r:embed="rId6"/>
            <a:stretch>
              <a:fillRect l="0" t="0" r="0" b="0"/>
            </a:stretch>
          </a:blipFill>
        </p:spPr>
      </p:sp>
      <p:sp>
        <p:nvSpPr>
          <p:cNvPr name="Freeform 15" id="15"/>
          <p:cNvSpPr/>
          <p:nvPr/>
        </p:nvSpPr>
        <p:spPr>
          <a:xfrm flipH="false" flipV="false" rot="0">
            <a:off x="8696360" y="597261"/>
            <a:ext cx="6180110" cy="4633336"/>
          </a:xfrm>
          <a:custGeom>
            <a:avLst/>
            <a:gdLst/>
            <a:ahLst/>
            <a:cxnLst/>
            <a:rect r="r" b="b" t="t" l="l"/>
            <a:pathLst>
              <a:path h="4633336" w="6180110">
                <a:moveTo>
                  <a:pt x="0" y="0"/>
                </a:moveTo>
                <a:lnTo>
                  <a:pt x="6180110" y="0"/>
                </a:lnTo>
                <a:lnTo>
                  <a:pt x="6180110" y="4633336"/>
                </a:lnTo>
                <a:lnTo>
                  <a:pt x="0" y="4633336"/>
                </a:lnTo>
                <a:lnTo>
                  <a:pt x="0" y="0"/>
                </a:lnTo>
                <a:close/>
              </a:path>
            </a:pathLst>
          </a:custGeom>
          <a:blipFill>
            <a:blip r:embed="rId7"/>
            <a:stretch>
              <a:fillRect l="-34174" t="0" r="-29239" b="0"/>
            </a:stretch>
          </a:blipFill>
        </p:spPr>
      </p:sp>
      <p:sp>
        <p:nvSpPr>
          <p:cNvPr name="TextBox 16" id="16"/>
          <p:cNvSpPr txBox="true"/>
          <p:nvPr/>
        </p:nvSpPr>
        <p:spPr>
          <a:xfrm rot="0">
            <a:off x="1296839" y="8201718"/>
            <a:ext cx="6055440" cy="608214"/>
          </a:xfrm>
          <a:prstGeom prst="rect">
            <a:avLst/>
          </a:prstGeom>
        </p:spPr>
        <p:txBody>
          <a:bodyPr anchor="t" rtlCol="false" tIns="0" lIns="0" bIns="0" rIns="0">
            <a:spAutoFit/>
          </a:bodyPr>
          <a:lstStyle/>
          <a:p>
            <a:pPr algn="ctr">
              <a:lnSpc>
                <a:spcPts val="5016"/>
              </a:lnSpc>
            </a:pPr>
            <a:r>
              <a:rPr lang="en-US" sz="3583">
                <a:solidFill>
                  <a:srgbClr val="FFF5D6"/>
                </a:solidFill>
                <a:latin typeface="TT Phobos Bold"/>
              </a:rPr>
              <a:t>HOME PAGE HEADER</a:t>
            </a:r>
          </a:p>
        </p:txBody>
      </p:sp>
      <p:sp>
        <p:nvSpPr>
          <p:cNvPr name="TextBox 17" id="17"/>
          <p:cNvSpPr txBox="true"/>
          <p:nvPr/>
        </p:nvSpPr>
        <p:spPr>
          <a:xfrm rot="-2910362">
            <a:off x="12456789" y="5765513"/>
            <a:ext cx="6055440" cy="608214"/>
          </a:xfrm>
          <a:prstGeom prst="rect">
            <a:avLst/>
          </a:prstGeom>
        </p:spPr>
        <p:txBody>
          <a:bodyPr anchor="t" rtlCol="false" tIns="0" lIns="0" bIns="0" rIns="0">
            <a:spAutoFit/>
          </a:bodyPr>
          <a:lstStyle/>
          <a:p>
            <a:pPr algn="ctr">
              <a:lnSpc>
                <a:spcPts val="5016"/>
              </a:lnSpc>
            </a:pPr>
            <a:r>
              <a:rPr lang="en-US" sz="3583">
                <a:solidFill>
                  <a:srgbClr val="FFF5D6"/>
                </a:solidFill>
                <a:latin typeface="TT Phobos Bold"/>
              </a:rPr>
              <a:t>CONTACT US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8A28A"/>
        </a:solidFill>
      </p:bgPr>
    </p:bg>
    <p:spTree>
      <p:nvGrpSpPr>
        <p:cNvPr id="1" name=""/>
        <p:cNvGrpSpPr/>
        <p:nvPr/>
      </p:nvGrpSpPr>
      <p:grpSpPr>
        <a:xfrm>
          <a:off x="0" y="0"/>
          <a:ext cx="0" cy="0"/>
          <a:chOff x="0" y="0"/>
          <a:chExt cx="0" cy="0"/>
        </a:xfrm>
      </p:grpSpPr>
      <p:sp>
        <p:nvSpPr>
          <p:cNvPr name="Freeform 2" id="2"/>
          <p:cNvSpPr/>
          <p:nvPr/>
        </p:nvSpPr>
        <p:spPr>
          <a:xfrm flipH="false" flipV="false" rot="0">
            <a:off x="3945898" y="8179850"/>
            <a:ext cx="7315200" cy="3817204"/>
          </a:xfrm>
          <a:custGeom>
            <a:avLst/>
            <a:gdLst/>
            <a:ahLst/>
            <a:cxnLst/>
            <a:rect r="r" b="b" t="t" l="l"/>
            <a:pathLst>
              <a:path h="3817204" w="7315200">
                <a:moveTo>
                  <a:pt x="0" y="0"/>
                </a:moveTo>
                <a:lnTo>
                  <a:pt x="7315200" y="0"/>
                </a:lnTo>
                <a:lnTo>
                  <a:pt x="7315200" y="3817204"/>
                </a:lnTo>
                <a:lnTo>
                  <a:pt x="0" y="38172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6652" y="-1753507"/>
            <a:ext cx="6234682" cy="3944853"/>
          </a:xfrm>
          <a:custGeom>
            <a:avLst/>
            <a:gdLst/>
            <a:ahLst/>
            <a:cxnLst/>
            <a:rect r="r" b="b" t="t" l="l"/>
            <a:pathLst>
              <a:path h="3944853" w="6234682">
                <a:moveTo>
                  <a:pt x="0" y="0"/>
                </a:moveTo>
                <a:lnTo>
                  <a:pt x="6234682" y="0"/>
                </a:lnTo>
                <a:lnTo>
                  <a:pt x="6234682" y="3944853"/>
                </a:lnTo>
                <a:lnTo>
                  <a:pt x="0" y="39448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00689" y="3334237"/>
            <a:ext cx="14658611" cy="5715340"/>
          </a:xfrm>
          <a:custGeom>
            <a:avLst/>
            <a:gdLst/>
            <a:ahLst/>
            <a:cxnLst/>
            <a:rect r="r" b="b" t="t" l="l"/>
            <a:pathLst>
              <a:path h="5715340" w="14658611">
                <a:moveTo>
                  <a:pt x="0" y="0"/>
                </a:moveTo>
                <a:lnTo>
                  <a:pt x="14658611" y="0"/>
                </a:lnTo>
                <a:lnTo>
                  <a:pt x="14658611" y="5715339"/>
                </a:lnTo>
                <a:lnTo>
                  <a:pt x="0" y="5715339"/>
                </a:lnTo>
                <a:lnTo>
                  <a:pt x="0" y="0"/>
                </a:lnTo>
                <a:close/>
              </a:path>
            </a:pathLst>
          </a:custGeom>
          <a:blipFill>
            <a:blip r:embed="rId6"/>
            <a:stretch>
              <a:fillRect l="0" t="-13384" r="-2227" b="-6692"/>
            </a:stretch>
          </a:blipFill>
        </p:spPr>
      </p:sp>
      <p:sp>
        <p:nvSpPr>
          <p:cNvPr name="TextBox 5" id="5"/>
          <p:cNvSpPr txBox="true"/>
          <p:nvPr/>
        </p:nvSpPr>
        <p:spPr>
          <a:xfrm rot="0">
            <a:off x="1028700" y="2159446"/>
            <a:ext cx="8915414" cy="767229"/>
          </a:xfrm>
          <a:prstGeom prst="rect">
            <a:avLst/>
          </a:prstGeom>
        </p:spPr>
        <p:txBody>
          <a:bodyPr anchor="t" rtlCol="false" tIns="0" lIns="0" bIns="0" rIns="0">
            <a:spAutoFit/>
          </a:bodyPr>
          <a:lstStyle/>
          <a:p>
            <a:pPr>
              <a:lnSpc>
                <a:spcPts val="5531"/>
              </a:lnSpc>
            </a:pPr>
            <a:r>
              <a:rPr lang="en-US" sz="6507">
                <a:solidFill>
                  <a:srgbClr val="253943"/>
                </a:solidFill>
                <a:latin typeface="TT Phobos Inline"/>
              </a:rPr>
              <a:t>STUDENT THOUGHT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sp>
        <p:nvSpPr>
          <p:cNvPr name="AutoShape 2" id="2"/>
          <p:cNvSpPr/>
          <p:nvPr/>
        </p:nvSpPr>
        <p:spPr>
          <a:xfrm rot="0">
            <a:off x="7099261" y="9058275"/>
            <a:ext cx="10160039" cy="0"/>
          </a:xfrm>
          <a:prstGeom prst="line">
            <a:avLst/>
          </a:prstGeom>
          <a:ln cap="flat" w="200025">
            <a:solidFill>
              <a:srgbClr val="B38B6D"/>
            </a:solidFill>
            <a:prstDash val="solid"/>
            <a:headEnd type="none" len="sm" w="sm"/>
            <a:tailEnd type="none" len="sm" w="sm"/>
          </a:ln>
        </p:spPr>
      </p:sp>
      <p:sp>
        <p:nvSpPr>
          <p:cNvPr name="AutoShape 3" id="3"/>
          <p:cNvSpPr/>
          <p:nvPr/>
        </p:nvSpPr>
        <p:spPr>
          <a:xfrm rot="2822958">
            <a:off x="-1834138" y="5167860"/>
            <a:ext cx="10717491" cy="0"/>
          </a:xfrm>
          <a:prstGeom prst="line">
            <a:avLst/>
          </a:prstGeom>
          <a:ln cap="flat" w="200025">
            <a:solidFill>
              <a:srgbClr val="B38B6D"/>
            </a:solidFill>
            <a:prstDash val="solid"/>
            <a:headEnd type="none" len="sm" w="sm"/>
            <a:tailEnd type="none" len="sm" w="sm"/>
          </a:ln>
        </p:spPr>
      </p:sp>
      <p:grpSp>
        <p:nvGrpSpPr>
          <p:cNvPr name="Group 4" id="4"/>
          <p:cNvGrpSpPr/>
          <p:nvPr/>
        </p:nvGrpSpPr>
        <p:grpSpPr>
          <a:xfrm rot="0">
            <a:off x="-519112" y="1028700"/>
            <a:ext cx="1038225" cy="1038225"/>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5D6"/>
            </a:solidFill>
          </p:spPr>
        </p:sp>
      </p:grpSp>
      <p:grpSp>
        <p:nvGrpSpPr>
          <p:cNvPr name="Group 6" id="6"/>
          <p:cNvGrpSpPr/>
          <p:nvPr/>
        </p:nvGrpSpPr>
        <p:grpSpPr>
          <a:xfrm rot="0">
            <a:off x="6580149" y="8539162"/>
            <a:ext cx="1038225" cy="103822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5D6"/>
            </a:solidFill>
          </p:spPr>
        </p:sp>
      </p:grpSp>
      <p:grpSp>
        <p:nvGrpSpPr>
          <p:cNvPr name="Group 8" id="8"/>
          <p:cNvGrpSpPr/>
          <p:nvPr/>
        </p:nvGrpSpPr>
        <p:grpSpPr>
          <a:xfrm rot="0">
            <a:off x="16740188" y="8639175"/>
            <a:ext cx="1038225" cy="1038225"/>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5D6"/>
            </a:solidFill>
          </p:spPr>
        </p:sp>
      </p:grpSp>
      <p:grpSp>
        <p:nvGrpSpPr>
          <p:cNvPr name="Group 10" id="10"/>
          <p:cNvGrpSpPr/>
          <p:nvPr/>
        </p:nvGrpSpPr>
        <p:grpSpPr>
          <a:xfrm rot="0">
            <a:off x="5565708" y="536309"/>
            <a:ext cx="12212705" cy="1530616"/>
            <a:chOff x="0" y="0"/>
            <a:chExt cx="5506090" cy="690077"/>
          </a:xfrm>
        </p:grpSpPr>
        <p:sp>
          <p:nvSpPr>
            <p:cNvPr name="Freeform 11" id="11"/>
            <p:cNvSpPr/>
            <p:nvPr/>
          </p:nvSpPr>
          <p:spPr>
            <a:xfrm flipH="false" flipV="false" rot="0">
              <a:off x="0" y="0"/>
              <a:ext cx="5506090" cy="690077"/>
            </a:xfrm>
            <a:custGeom>
              <a:avLst/>
              <a:gdLst/>
              <a:ahLst/>
              <a:cxnLst/>
              <a:rect r="r" b="b" t="t" l="l"/>
              <a:pathLst>
                <a:path h="690077" w="5506090">
                  <a:moveTo>
                    <a:pt x="0" y="0"/>
                  </a:moveTo>
                  <a:lnTo>
                    <a:pt x="5506090" y="0"/>
                  </a:lnTo>
                  <a:lnTo>
                    <a:pt x="5506090" y="690077"/>
                  </a:lnTo>
                  <a:lnTo>
                    <a:pt x="0" y="690077"/>
                  </a:lnTo>
                  <a:close/>
                </a:path>
              </a:pathLst>
            </a:custGeom>
            <a:solidFill>
              <a:srgbClr val="FFF5D6"/>
            </a:solidFill>
          </p:spPr>
        </p:sp>
      </p:grpSp>
      <p:grpSp>
        <p:nvGrpSpPr>
          <p:cNvPr name="Group 12" id="12"/>
          <p:cNvGrpSpPr/>
          <p:nvPr/>
        </p:nvGrpSpPr>
        <p:grpSpPr>
          <a:xfrm rot="0">
            <a:off x="10284587" y="5132983"/>
            <a:ext cx="7885613" cy="3716230"/>
            <a:chOff x="0" y="0"/>
            <a:chExt cx="3555224" cy="1675460"/>
          </a:xfrm>
        </p:grpSpPr>
        <p:sp>
          <p:nvSpPr>
            <p:cNvPr name="Freeform 13" id="13"/>
            <p:cNvSpPr/>
            <p:nvPr/>
          </p:nvSpPr>
          <p:spPr>
            <a:xfrm flipH="false" flipV="false" rot="0">
              <a:off x="0" y="0"/>
              <a:ext cx="3555224" cy="1675460"/>
            </a:xfrm>
            <a:custGeom>
              <a:avLst/>
              <a:gdLst/>
              <a:ahLst/>
              <a:cxnLst/>
              <a:rect r="r" b="b" t="t" l="l"/>
              <a:pathLst>
                <a:path h="1675460" w="3555224">
                  <a:moveTo>
                    <a:pt x="0" y="0"/>
                  </a:moveTo>
                  <a:lnTo>
                    <a:pt x="3555224" y="0"/>
                  </a:lnTo>
                  <a:lnTo>
                    <a:pt x="3555224" y="1675460"/>
                  </a:lnTo>
                  <a:lnTo>
                    <a:pt x="0" y="1675460"/>
                  </a:lnTo>
                  <a:close/>
                </a:path>
              </a:pathLst>
            </a:custGeom>
            <a:solidFill>
              <a:srgbClr val="FFF5D6"/>
            </a:solidFill>
          </p:spPr>
        </p:sp>
      </p:grpSp>
      <p:grpSp>
        <p:nvGrpSpPr>
          <p:cNvPr name="Group 14" id="14"/>
          <p:cNvGrpSpPr/>
          <p:nvPr/>
        </p:nvGrpSpPr>
        <p:grpSpPr>
          <a:xfrm rot="0">
            <a:off x="2338034" y="2321791"/>
            <a:ext cx="8542443" cy="4894954"/>
            <a:chOff x="0" y="0"/>
            <a:chExt cx="3268861" cy="1873109"/>
          </a:xfrm>
        </p:grpSpPr>
        <p:sp>
          <p:nvSpPr>
            <p:cNvPr name="Freeform 15" id="15"/>
            <p:cNvSpPr/>
            <p:nvPr/>
          </p:nvSpPr>
          <p:spPr>
            <a:xfrm flipH="false" flipV="false" rot="0">
              <a:off x="0" y="0"/>
              <a:ext cx="3268861" cy="1873109"/>
            </a:xfrm>
            <a:custGeom>
              <a:avLst/>
              <a:gdLst/>
              <a:ahLst/>
              <a:cxnLst/>
              <a:rect r="r" b="b" t="t" l="l"/>
              <a:pathLst>
                <a:path h="1873109" w="3268861">
                  <a:moveTo>
                    <a:pt x="0" y="0"/>
                  </a:moveTo>
                  <a:lnTo>
                    <a:pt x="3268861" y="0"/>
                  </a:lnTo>
                  <a:lnTo>
                    <a:pt x="3268861" y="1873109"/>
                  </a:lnTo>
                  <a:lnTo>
                    <a:pt x="0" y="1873109"/>
                  </a:lnTo>
                  <a:close/>
                </a:path>
              </a:pathLst>
            </a:custGeom>
            <a:solidFill>
              <a:srgbClr val="FFF5D6"/>
            </a:solidFill>
          </p:spPr>
        </p:sp>
      </p:grpSp>
      <p:sp>
        <p:nvSpPr>
          <p:cNvPr name="Freeform 16" id="16"/>
          <p:cNvSpPr/>
          <p:nvPr/>
        </p:nvSpPr>
        <p:spPr>
          <a:xfrm flipH="false" flipV="false" rot="0">
            <a:off x="-2710074" y="7604961"/>
            <a:ext cx="6234682" cy="3944853"/>
          </a:xfrm>
          <a:custGeom>
            <a:avLst/>
            <a:gdLst/>
            <a:ahLst/>
            <a:cxnLst/>
            <a:rect r="r" b="b" t="t" l="l"/>
            <a:pathLst>
              <a:path h="3944853" w="6234682">
                <a:moveTo>
                  <a:pt x="0" y="0"/>
                </a:moveTo>
                <a:lnTo>
                  <a:pt x="6234681" y="0"/>
                </a:lnTo>
                <a:lnTo>
                  <a:pt x="6234681" y="3944853"/>
                </a:lnTo>
                <a:lnTo>
                  <a:pt x="0" y="3944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2508976" y="2518491"/>
            <a:ext cx="8142345" cy="3661854"/>
          </a:xfrm>
          <a:custGeom>
            <a:avLst/>
            <a:gdLst/>
            <a:ahLst/>
            <a:cxnLst/>
            <a:rect r="r" b="b" t="t" l="l"/>
            <a:pathLst>
              <a:path h="3661854" w="8142345">
                <a:moveTo>
                  <a:pt x="0" y="0"/>
                </a:moveTo>
                <a:lnTo>
                  <a:pt x="8142345" y="0"/>
                </a:lnTo>
                <a:lnTo>
                  <a:pt x="8142345" y="3661854"/>
                </a:lnTo>
                <a:lnTo>
                  <a:pt x="0" y="3661854"/>
                </a:lnTo>
                <a:lnTo>
                  <a:pt x="0" y="0"/>
                </a:lnTo>
                <a:close/>
              </a:path>
            </a:pathLst>
          </a:custGeom>
          <a:blipFill>
            <a:blip r:embed="rId4"/>
            <a:stretch>
              <a:fillRect l="0" t="0" r="0" b="0"/>
            </a:stretch>
          </a:blipFill>
        </p:spPr>
      </p:sp>
      <p:sp>
        <p:nvSpPr>
          <p:cNvPr name="Freeform 18" id="18"/>
          <p:cNvSpPr/>
          <p:nvPr/>
        </p:nvSpPr>
        <p:spPr>
          <a:xfrm flipH="false" flipV="false" rot="0">
            <a:off x="2508976" y="6170820"/>
            <a:ext cx="8142345" cy="820278"/>
          </a:xfrm>
          <a:custGeom>
            <a:avLst/>
            <a:gdLst/>
            <a:ahLst/>
            <a:cxnLst/>
            <a:rect r="r" b="b" t="t" l="l"/>
            <a:pathLst>
              <a:path h="820278" w="8142345">
                <a:moveTo>
                  <a:pt x="0" y="0"/>
                </a:moveTo>
                <a:lnTo>
                  <a:pt x="8142345" y="0"/>
                </a:lnTo>
                <a:lnTo>
                  <a:pt x="8142345" y="820278"/>
                </a:lnTo>
                <a:lnTo>
                  <a:pt x="0" y="820278"/>
                </a:lnTo>
                <a:lnTo>
                  <a:pt x="0" y="0"/>
                </a:lnTo>
                <a:close/>
              </a:path>
            </a:pathLst>
          </a:custGeom>
          <a:blipFill>
            <a:blip r:embed="rId5"/>
            <a:stretch>
              <a:fillRect l="0" t="0" r="0" b="-12677"/>
            </a:stretch>
          </a:blipFill>
        </p:spPr>
      </p:sp>
      <p:sp>
        <p:nvSpPr>
          <p:cNvPr name="Freeform 19" id="19"/>
          <p:cNvSpPr/>
          <p:nvPr/>
        </p:nvSpPr>
        <p:spPr>
          <a:xfrm flipH="false" flipV="false" rot="0">
            <a:off x="10432901" y="5267872"/>
            <a:ext cx="7613297" cy="3439594"/>
          </a:xfrm>
          <a:custGeom>
            <a:avLst/>
            <a:gdLst/>
            <a:ahLst/>
            <a:cxnLst/>
            <a:rect r="r" b="b" t="t" l="l"/>
            <a:pathLst>
              <a:path h="3439594" w="7613297">
                <a:moveTo>
                  <a:pt x="0" y="0"/>
                </a:moveTo>
                <a:lnTo>
                  <a:pt x="7613297" y="0"/>
                </a:lnTo>
                <a:lnTo>
                  <a:pt x="7613297" y="3439594"/>
                </a:lnTo>
                <a:lnTo>
                  <a:pt x="0" y="3439594"/>
                </a:lnTo>
                <a:lnTo>
                  <a:pt x="0" y="0"/>
                </a:lnTo>
                <a:close/>
              </a:path>
            </a:pathLst>
          </a:custGeom>
          <a:blipFill>
            <a:blip r:embed="rId6"/>
            <a:stretch>
              <a:fillRect l="0" t="0" r="0" b="0"/>
            </a:stretch>
          </a:blipFill>
        </p:spPr>
      </p:sp>
      <p:sp>
        <p:nvSpPr>
          <p:cNvPr name="TextBox 20" id="20"/>
          <p:cNvSpPr txBox="true"/>
          <p:nvPr/>
        </p:nvSpPr>
        <p:spPr>
          <a:xfrm rot="2810542">
            <a:off x="-494763" y="7199571"/>
            <a:ext cx="6055440" cy="608214"/>
          </a:xfrm>
          <a:prstGeom prst="rect">
            <a:avLst/>
          </a:prstGeom>
        </p:spPr>
        <p:txBody>
          <a:bodyPr anchor="t" rtlCol="false" tIns="0" lIns="0" bIns="0" rIns="0">
            <a:spAutoFit/>
          </a:bodyPr>
          <a:lstStyle/>
          <a:p>
            <a:pPr algn="ctr">
              <a:lnSpc>
                <a:spcPts val="5016"/>
              </a:lnSpc>
            </a:pPr>
            <a:r>
              <a:rPr lang="en-US" sz="3583">
                <a:solidFill>
                  <a:srgbClr val="FFF5D6"/>
                </a:solidFill>
                <a:latin typeface="TT Phobos Bold"/>
              </a:rPr>
              <a:t>ADMIN HOME</a:t>
            </a:r>
          </a:p>
        </p:txBody>
      </p:sp>
      <p:sp>
        <p:nvSpPr>
          <p:cNvPr name="TextBox 21" id="21"/>
          <p:cNvSpPr txBox="true"/>
          <p:nvPr/>
        </p:nvSpPr>
        <p:spPr>
          <a:xfrm rot="0">
            <a:off x="1028700" y="753324"/>
            <a:ext cx="3936128" cy="1232962"/>
          </a:xfrm>
          <a:prstGeom prst="rect">
            <a:avLst/>
          </a:prstGeom>
        </p:spPr>
        <p:txBody>
          <a:bodyPr anchor="t" rtlCol="false" tIns="0" lIns="0" bIns="0" rIns="0">
            <a:spAutoFit/>
          </a:bodyPr>
          <a:lstStyle/>
          <a:p>
            <a:pPr algn="ctr">
              <a:lnSpc>
                <a:spcPts val="5016"/>
              </a:lnSpc>
            </a:pPr>
            <a:r>
              <a:rPr lang="en-US" sz="3583">
                <a:solidFill>
                  <a:srgbClr val="FFF5D6"/>
                </a:solidFill>
                <a:latin typeface="TT Phobos Bold"/>
              </a:rPr>
              <a:t>ADMIN DASHBOARD</a:t>
            </a:r>
          </a:p>
        </p:txBody>
      </p:sp>
      <p:sp>
        <p:nvSpPr>
          <p:cNvPr name="TextBox 22" id="22"/>
          <p:cNvSpPr txBox="true"/>
          <p:nvPr/>
        </p:nvSpPr>
        <p:spPr>
          <a:xfrm rot="0">
            <a:off x="10265537" y="9339956"/>
            <a:ext cx="6055440" cy="608214"/>
          </a:xfrm>
          <a:prstGeom prst="rect">
            <a:avLst/>
          </a:prstGeom>
        </p:spPr>
        <p:txBody>
          <a:bodyPr anchor="t" rtlCol="false" tIns="0" lIns="0" bIns="0" rIns="0">
            <a:spAutoFit/>
          </a:bodyPr>
          <a:lstStyle/>
          <a:p>
            <a:pPr algn="ctr">
              <a:lnSpc>
                <a:spcPts val="5016"/>
              </a:lnSpc>
            </a:pPr>
            <a:r>
              <a:rPr lang="en-US" sz="3583">
                <a:solidFill>
                  <a:srgbClr val="FFF5D6"/>
                </a:solidFill>
                <a:latin typeface="TT Phobos Bold"/>
              </a:rPr>
              <a:t>BOOK SHELF</a:t>
            </a:r>
          </a:p>
        </p:txBody>
      </p:sp>
      <p:sp>
        <p:nvSpPr>
          <p:cNvPr name="TextBox 23" id="23"/>
          <p:cNvSpPr txBox="true"/>
          <p:nvPr/>
        </p:nvSpPr>
        <p:spPr>
          <a:xfrm rot="0">
            <a:off x="6110300" y="762849"/>
            <a:ext cx="10919313" cy="1012190"/>
          </a:xfrm>
          <a:prstGeom prst="rect">
            <a:avLst/>
          </a:prstGeom>
        </p:spPr>
        <p:txBody>
          <a:bodyPr anchor="t" rtlCol="false" tIns="0" lIns="0" bIns="0" rIns="0">
            <a:spAutoFit/>
          </a:bodyPr>
          <a:lstStyle/>
          <a:p>
            <a:pPr>
              <a:lnSpc>
                <a:spcPts val="4060"/>
              </a:lnSpc>
            </a:pPr>
            <a:r>
              <a:rPr lang="en-US" sz="2900">
                <a:solidFill>
                  <a:srgbClr val="253943"/>
                </a:solidFill>
                <a:latin typeface="TT Norms"/>
              </a:rPr>
              <a:t>admin can manage book,student,author,categories etc. </a:t>
            </a:r>
          </a:p>
          <a:p>
            <a:pPr>
              <a:lnSpc>
                <a:spcPts val="4060"/>
              </a:lnSpc>
            </a:pPr>
            <a:r>
              <a:rPr lang="en-US" sz="2900">
                <a:solidFill>
                  <a:srgbClr val="253943"/>
                </a:solidFill>
                <a:latin typeface="TT Norms"/>
              </a:rPr>
              <a:t>also can issue book for student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8A28A"/>
        </a:solidFill>
      </p:bgPr>
    </p:bg>
    <p:spTree>
      <p:nvGrpSpPr>
        <p:cNvPr id="1" name=""/>
        <p:cNvGrpSpPr/>
        <p:nvPr/>
      </p:nvGrpSpPr>
      <p:grpSpPr>
        <a:xfrm>
          <a:off x="0" y="0"/>
          <a:ext cx="0" cy="0"/>
          <a:chOff x="0" y="0"/>
          <a:chExt cx="0" cy="0"/>
        </a:xfrm>
      </p:grpSpPr>
      <p:grpSp>
        <p:nvGrpSpPr>
          <p:cNvPr name="Group 2" id="2"/>
          <p:cNvGrpSpPr/>
          <p:nvPr/>
        </p:nvGrpSpPr>
        <p:grpSpPr>
          <a:xfrm rot="-2177146">
            <a:off x="8557204" y="1172974"/>
            <a:ext cx="9051060" cy="6886507"/>
            <a:chOff x="0" y="0"/>
            <a:chExt cx="4080665" cy="3104777"/>
          </a:xfrm>
        </p:grpSpPr>
        <p:sp>
          <p:nvSpPr>
            <p:cNvPr name="Freeform 3" id="3"/>
            <p:cNvSpPr/>
            <p:nvPr/>
          </p:nvSpPr>
          <p:spPr>
            <a:xfrm flipH="false" flipV="false" rot="0">
              <a:off x="0" y="0"/>
              <a:ext cx="4080665" cy="3104777"/>
            </a:xfrm>
            <a:custGeom>
              <a:avLst/>
              <a:gdLst/>
              <a:ahLst/>
              <a:cxnLst/>
              <a:rect r="r" b="b" t="t" l="l"/>
              <a:pathLst>
                <a:path h="3104777" w="4080665">
                  <a:moveTo>
                    <a:pt x="0" y="0"/>
                  </a:moveTo>
                  <a:lnTo>
                    <a:pt x="4080665" y="0"/>
                  </a:lnTo>
                  <a:lnTo>
                    <a:pt x="4080665" y="3104777"/>
                  </a:lnTo>
                  <a:lnTo>
                    <a:pt x="0" y="3104777"/>
                  </a:lnTo>
                  <a:close/>
                </a:path>
              </a:pathLst>
            </a:custGeom>
            <a:solidFill>
              <a:srgbClr val="FFF5D6"/>
            </a:solidFill>
          </p:spPr>
        </p:sp>
      </p:grpSp>
      <p:grpSp>
        <p:nvGrpSpPr>
          <p:cNvPr name="Group 4" id="4"/>
          <p:cNvGrpSpPr/>
          <p:nvPr/>
        </p:nvGrpSpPr>
        <p:grpSpPr>
          <a:xfrm rot="2700000">
            <a:off x="-378184" y="2992432"/>
            <a:ext cx="7630532" cy="6886507"/>
            <a:chOff x="0" y="0"/>
            <a:chExt cx="3440221" cy="3104777"/>
          </a:xfrm>
        </p:grpSpPr>
        <p:sp>
          <p:nvSpPr>
            <p:cNvPr name="Freeform 5" id="5"/>
            <p:cNvSpPr/>
            <p:nvPr/>
          </p:nvSpPr>
          <p:spPr>
            <a:xfrm flipH="false" flipV="false" rot="0">
              <a:off x="0" y="0"/>
              <a:ext cx="3440221" cy="3104777"/>
            </a:xfrm>
            <a:custGeom>
              <a:avLst/>
              <a:gdLst/>
              <a:ahLst/>
              <a:cxnLst/>
              <a:rect r="r" b="b" t="t" l="l"/>
              <a:pathLst>
                <a:path h="3104777" w="3440221">
                  <a:moveTo>
                    <a:pt x="0" y="0"/>
                  </a:moveTo>
                  <a:lnTo>
                    <a:pt x="3440221" y="0"/>
                  </a:lnTo>
                  <a:lnTo>
                    <a:pt x="3440221" y="3104777"/>
                  </a:lnTo>
                  <a:lnTo>
                    <a:pt x="0" y="3104777"/>
                  </a:lnTo>
                  <a:close/>
                </a:path>
              </a:pathLst>
            </a:custGeom>
            <a:solidFill>
              <a:srgbClr val="FFF5D6"/>
            </a:solidFill>
          </p:spPr>
        </p:sp>
      </p:grpSp>
      <p:pic>
        <p:nvPicPr>
          <p:cNvPr name="Picture 6" id="6"/>
          <p:cNvPicPr>
            <a:picLocks noChangeAspect="true"/>
          </p:cNvPicPr>
          <p:nvPr/>
        </p:nvPicPr>
        <p:blipFill>
          <a:blip r:embed="rId2"/>
          <a:srcRect l="0" t="0" r="0" b="0"/>
          <a:stretch>
            <a:fillRect/>
          </a:stretch>
        </p:blipFill>
        <p:spPr>
          <a:xfrm flipH="false" flipV="false" rot="0">
            <a:off x="7209952" y="7877814"/>
            <a:ext cx="3279561" cy="2689240"/>
          </a:xfrm>
          <a:prstGeom prst="rect">
            <a:avLst/>
          </a:prstGeom>
        </p:spPr>
      </p:pic>
      <p:sp>
        <p:nvSpPr>
          <p:cNvPr name="Freeform 7" id="7"/>
          <p:cNvSpPr/>
          <p:nvPr/>
        </p:nvSpPr>
        <p:spPr>
          <a:xfrm flipH="false" flipV="false" rot="0">
            <a:off x="16226510" y="5468628"/>
            <a:ext cx="2488032" cy="4818372"/>
          </a:xfrm>
          <a:custGeom>
            <a:avLst/>
            <a:gdLst/>
            <a:ahLst/>
            <a:cxnLst/>
            <a:rect r="r" b="b" t="t" l="l"/>
            <a:pathLst>
              <a:path h="4818372" w="2488032">
                <a:moveTo>
                  <a:pt x="0" y="0"/>
                </a:moveTo>
                <a:lnTo>
                  <a:pt x="2488033" y="0"/>
                </a:lnTo>
                <a:lnTo>
                  <a:pt x="2488033" y="4818372"/>
                </a:lnTo>
                <a:lnTo>
                  <a:pt x="0" y="48183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2147562">
            <a:off x="9475241" y="3750756"/>
            <a:ext cx="8661384" cy="3838254"/>
          </a:xfrm>
          <a:custGeom>
            <a:avLst/>
            <a:gdLst/>
            <a:ahLst/>
            <a:cxnLst/>
            <a:rect r="r" b="b" t="t" l="l"/>
            <a:pathLst>
              <a:path h="3838254" w="8661384">
                <a:moveTo>
                  <a:pt x="0" y="0"/>
                </a:moveTo>
                <a:lnTo>
                  <a:pt x="8661384" y="0"/>
                </a:lnTo>
                <a:lnTo>
                  <a:pt x="8661384" y="3838254"/>
                </a:lnTo>
                <a:lnTo>
                  <a:pt x="0" y="3838254"/>
                </a:lnTo>
                <a:lnTo>
                  <a:pt x="0" y="0"/>
                </a:lnTo>
                <a:close/>
              </a:path>
            </a:pathLst>
          </a:custGeom>
          <a:blipFill>
            <a:blip r:embed="rId5"/>
            <a:stretch>
              <a:fillRect l="0" t="0" r="0" b="0"/>
            </a:stretch>
          </a:blipFill>
        </p:spPr>
      </p:sp>
      <p:sp>
        <p:nvSpPr>
          <p:cNvPr name="Freeform 9" id="9"/>
          <p:cNvSpPr/>
          <p:nvPr/>
        </p:nvSpPr>
        <p:spPr>
          <a:xfrm flipH="false" flipV="false" rot="0">
            <a:off x="289795" y="4957383"/>
            <a:ext cx="8279836" cy="3572384"/>
          </a:xfrm>
          <a:custGeom>
            <a:avLst/>
            <a:gdLst/>
            <a:ahLst/>
            <a:cxnLst/>
            <a:rect r="r" b="b" t="t" l="l"/>
            <a:pathLst>
              <a:path h="3572384" w="8279836">
                <a:moveTo>
                  <a:pt x="0" y="0"/>
                </a:moveTo>
                <a:lnTo>
                  <a:pt x="8279836" y="0"/>
                </a:lnTo>
                <a:lnTo>
                  <a:pt x="8279836" y="3572384"/>
                </a:lnTo>
                <a:lnTo>
                  <a:pt x="0" y="3572384"/>
                </a:lnTo>
                <a:lnTo>
                  <a:pt x="0" y="0"/>
                </a:lnTo>
                <a:close/>
              </a:path>
            </a:pathLst>
          </a:custGeom>
          <a:blipFill>
            <a:blip r:embed="rId6"/>
            <a:stretch>
              <a:fillRect l="0" t="0" r="0" b="0"/>
            </a:stretch>
          </a:blipFill>
        </p:spPr>
      </p:sp>
      <p:sp>
        <p:nvSpPr>
          <p:cNvPr name="TextBox 10" id="10"/>
          <p:cNvSpPr txBox="true"/>
          <p:nvPr/>
        </p:nvSpPr>
        <p:spPr>
          <a:xfrm rot="-2140060">
            <a:off x="8794378" y="2985950"/>
            <a:ext cx="6632840" cy="737445"/>
          </a:xfrm>
          <a:prstGeom prst="rect">
            <a:avLst/>
          </a:prstGeom>
        </p:spPr>
        <p:txBody>
          <a:bodyPr anchor="t" rtlCol="false" tIns="0" lIns="0" bIns="0" rIns="0">
            <a:spAutoFit/>
          </a:bodyPr>
          <a:lstStyle/>
          <a:p>
            <a:pPr algn="ctr">
              <a:lnSpc>
                <a:spcPts val="6078"/>
              </a:lnSpc>
            </a:pPr>
            <a:r>
              <a:rPr lang="en-US" sz="4341">
                <a:solidFill>
                  <a:srgbClr val="0F232D"/>
                </a:solidFill>
                <a:latin typeface="TT Phobos Bold"/>
              </a:rPr>
              <a:t>STUDENT DASHBOARD</a:t>
            </a:r>
          </a:p>
        </p:txBody>
      </p:sp>
      <p:sp>
        <p:nvSpPr>
          <p:cNvPr name="TextBox 11" id="11"/>
          <p:cNvSpPr txBox="true"/>
          <p:nvPr/>
        </p:nvSpPr>
        <p:spPr>
          <a:xfrm rot="0">
            <a:off x="764214" y="3607859"/>
            <a:ext cx="6632840" cy="737445"/>
          </a:xfrm>
          <a:prstGeom prst="rect">
            <a:avLst/>
          </a:prstGeom>
        </p:spPr>
        <p:txBody>
          <a:bodyPr anchor="t" rtlCol="false" tIns="0" lIns="0" bIns="0" rIns="0">
            <a:spAutoFit/>
          </a:bodyPr>
          <a:lstStyle/>
          <a:p>
            <a:pPr algn="ctr">
              <a:lnSpc>
                <a:spcPts val="6078"/>
              </a:lnSpc>
            </a:pPr>
            <a:r>
              <a:rPr lang="en-US" sz="4341">
                <a:solidFill>
                  <a:srgbClr val="0F232D"/>
                </a:solidFill>
                <a:latin typeface="TT Phobos Bold"/>
              </a:rPr>
              <a:t>VIEW BOOK &amp; STATUS</a:t>
            </a:r>
          </a:p>
        </p:txBody>
      </p:sp>
      <p:sp>
        <p:nvSpPr>
          <p:cNvPr name="TextBox 12" id="12"/>
          <p:cNvSpPr txBox="true"/>
          <p:nvPr/>
        </p:nvSpPr>
        <p:spPr>
          <a:xfrm rot="0">
            <a:off x="0" y="853146"/>
            <a:ext cx="8211218" cy="1252407"/>
          </a:xfrm>
          <a:prstGeom prst="rect">
            <a:avLst/>
          </a:prstGeom>
        </p:spPr>
        <p:txBody>
          <a:bodyPr anchor="t" rtlCol="false" tIns="0" lIns="0" bIns="0" rIns="0">
            <a:spAutoFit/>
          </a:bodyPr>
          <a:lstStyle/>
          <a:p>
            <a:pPr algn="ctr">
              <a:lnSpc>
                <a:spcPts val="8977"/>
              </a:lnSpc>
            </a:pPr>
            <a:r>
              <a:rPr lang="en-US" sz="10561">
                <a:solidFill>
                  <a:srgbClr val="253943"/>
                </a:solidFill>
                <a:latin typeface="TT Phobos Inline"/>
              </a:rPr>
              <a:t>USER</a:t>
            </a:r>
          </a:p>
        </p:txBody>
      </p:sp>
      <p:sp>
        <p:nvSpPr>
          <p:cNvPr name="TextBox 13" id="13"/>
          <p:cNvSpPr txBox="true"/>
          <p:nvPr/>
        </p:nvSpPr>
        <p:spPr>
          <a:xfrm rot="0">
            <a:off x="577112" y="8815611"/>
            <a:ext cx="6632840" cy="737445"/>
          </a:xfrm>
          <a:prstGeom prst="rect">
            <a:avLst/>
          </a:prstGeom>
        </p:spPr>
        <p:txBody>
          <a:bodyPr anchor="t" rtlCol="false" tIns="0" lIns="0" bIns="0" rIns="0">
            <a:spAutoFit/>
          </a:bodyPr>
          <a:lstStyle/>
          <a:p>
            <a:pPr algn="ctr">
              <a:lnSpc>
                <a:spcPts val="6078"/>
              </a:lnSpc>
            </a:pPr>
            <a:r>
              <a:rPr lang="en-US" sz="4341">
                <a:solidFill>
                  <a:srgbClr val="0F232D"/>
                </a:solidFill>
                <a:latin typeface="TT Phobos Bold"/>
              </a:rPr>
              <a:t>LIVE SEARCH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sp>
        <p:nvSpPr>
          <p:cNvPr name="Freeform 2" id="2"/>
          <p:cNvSpPr/>
          <p:nvPr/>
        </p:nvSpPr>
        <p:spPr>
          <a:xfrm flipH="false" flipV="false" rot="0">
            <a:off x="8011230" y="-346367"/>
            <a:ext cx="6570435" cy="3428572"/>
          </a:xfrm>
          <a:custGeom>
            <a:avLst/>
            <a:gdLst/>
            <a:ahLst/>
            <a:cxnLst/>
            <a:rect r="r" b="b" t="t" l="l"/>
            <a:pathLst>
              <a:path h="3428572" w="6570435">
                <a:moveTo>
                  <a:pt x="0" y="0"/>
                </a:moveTo>
                <a:lnTo>
                  <a:pt x="6570435" y="0"/>
                </a:lnTo>
                <a:lnTo>
                  <a:pt x="6570435" y="3428572"/>
                </a:lnTo>
                <a:lnTo>
                  <a:pt x="0" y="34285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1262" y="1028700"/>
            <a:ext cx="5599925" cy="3543225"/>
          </a:xfrm>
          <a:custGeom>
            <a:avLst/>
            <a:gdLst/>
            <a:ahLst/>
            <a:cxnLst/>
            <a:rect r="r" b="b" t="t" l="l"/>
            <a:pathLst>
              <a:path h="3543225" w="5599925">
                <a:moveTo>
                  <a:pt x="0" y="0"/>
                </a:moveTo>
                <a:lnTo>
                  <a:pt x="5599924" y="0"/>
                </a:lnTo>
                <a:lnTo>
                  <a:pt x="5599924" y="3543225"/>
                </a:lnTo>
                <a:lnTo>
                  <a:pt x="0" y="35432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85768" y="7645784"/>
            <a:ext cx="4704978" cy="3712655"/>
          </a:xfrm>
          <a:custGeom>
            <a:avLst/>
            <a:gdLst/>
            <a:ahLst/>
            <a:cxnLst/>
            <a:rect r="r" b="b" t="t" l="l"/>
            <a:pathLst>
              <a:path h="3712655" w="4704978">
                <a:moveTo>
                  <a:pt x="0" y="0"/>
                </a:moveTo>
                <a:lnTo>
                  <a:pt x="4704978" y="0"/>
                </a:lnTo>
                <a:lnTo>
                  <a:pt x="4704978" y="3712655"/>
                </a:lnTo>
                <a:lnTo>
                  <a:pt x="0" y="3712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67898" y="6708964"/>
            <a:ext cx="4912993" cy="3081787"/>
          </a:xfrm>
          <a:custGeom>
            <a:avLst/>
            <a:gdLst/>
            <a:ahLst/>
            <a:cxnLst/>
            <a:rect r="r" b="b" t="t" l="l"/>
            <a:pathLst>
              <a:path h="3081787" w="4912993">
                <a:moveTo>
                  <a:pt x="0" y="0"/>
                </a:moveTo>
                <a:lnTo>
                  <a:pt x="4912993" y="0"/>
                </a:lnTo>
                <a:lnTo>
                  <a:pt x="4912993" y="3081787"/>
                </a:lnTo>
                <a:lnTo>
                  <a:pt x="0" y="30817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a:grpSpLocks noChangeAspect="true"/>
          </p:cNvGrpSpPr>
          <p:nvPr/>
        </p:nvGrpSpPr>
        <p:grpSpPr>
          <a:xfrm rot="0">
            <a:off x="11595752" y="1879620"/>
            <a:ext cx="5246968" cy="5246370"/>
            <a:chOff x="0" y="0"/>
            <a:chExt cx="6350013" cy="6349289"/>
          </a:xfrm>
        </p:grpSpPr>
        <p:sp>
          <p:nvSpPr>
            <p:cNvPr name="Freeform 7" id="7"/>
            <p:cNvSpPr/>
            <p:nvPr/>
          </p:nvSpPr>
          <p:spPr>
            <a:xfrm flipH="false" flipV="false" rot="0">
              <a:off x="-95250" y="-95136"/>
              <a:ext cx="6540525" cy="6539573"/>
            </a:xfrm>
            <a:custGeom>
              <a:avLst/>
              <a:gdLst/>
              <a:ahLst/>
              <a:cxnLst/>
              <a:rect r="r" b="b" t="t" l="l"/>
              <a:pathLst>
                <a:path h="6539573" w="6540525">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10"/>
              <a:stretch>
                <a:fillRect l="-5682" t="0" r="-5682" b="-113190"/>
              </a:stretch>
            </a:blipFill>
          </p:spPr>
        </p:sp>
      </p:grpSp>
      <p:sp>
        <p:nvSpPr>
          <p:cNvPr name="Freeform 8" id="8"/>
          <p:cNvSpPr/>
          <p:nvPr/>
        </p:nvSpPr>
        <p:spPr>
          <a:xfrm flipH="false" flipV="false" rot="0">
            <a:off x="1994267" y="2120707"/>
            <a:ext cx="5005283" cy="5005283"/>
          </a:xfrm>
          <a:custGeom>
            <a:avLst/>
            <a:gdLst/>
            <a:ahLst/>
            <a:cxnLst/>
            <a:rect r="r" b="b" t="t" l="l"/>
            <a:pathLst>
              <a:path h="5005283" w="5005283">
                <a:moveTo>
                  <a:pt x="0" y="0"/>
                </a:moveTo>
                <a:lnTo>
                  <a:pt x="5005283" y="0"/>
                </a:lnTo>
                <a:lnTo>
                  <a:pt x="5005283" y="5005283"/>
                </a:lnTo>
                <a:lnTo>
                  <a:pt x="0" y="5005283"/>
                </a:lnTo>
                <a:lnTo>
                  <a:pt x="0" y="0"/>
                </a:lnTo>
                <a:close/>
              </a:path>
            </a:pathLst>
          </a:custGeom>
          <a:blipFill>
            <a:blip r:embed="rId11"/>
            <a:stretch>
              <a:fillRect l="0" t="0" r="0" b="0"/>
            </a:stretch>
          </a:blipFill>
        </p:spPr>
      </p:sp>
      <p:sp>
        <p:nvSpPr>
          <p:cNvPr name="TextBox 9" id="9"/>
          <p:cNvSpPr txBox="true"/>
          <p:nvPr/>
        </p:nvSpPr>
        <p:spPr>
          <a:xfrm rot="0">
            <a:off x="688142" y="7902959"/>
            <a:ext cx="8455858" cy="898436"/>
          </a:xfrm>
          <a:prstGeom prst="rect">
            <a:avLst/>
          </a:prstGeom>
        </p:spPr>
        <p:txBody>
          <a:bodyPr anchor="t" rtlCol="false" tIns="0" lIns="0" bIns="0" rIns="0">
            <a:spAutoFit/>
          </a:bodyPr>
          <a:lstStyle/>
          <a:p>
            <a:pPr algn="ctr">
              <a:lnSpc>
                <a:spcPts val="6456"/>
              </a:lnSpc>
            </a:pPr>
            <a:r>
              <a:rPr lang="en-US" sz="7595">
                <a:solidFill>
                  <a:srgbClr val="FFF5D6"/>
                </a:solidFill>
                <a:latin typeface="TT Phobos Inline"/>
              </a:rPr>
              <a:t>SUBMITTED TO</a:t>
            </a:r>
          </a:p>
        </p:txBody>
      </p:sp>
      <p:sp>
        <p:nvSpPr>
          <p:cNvPr name="TextBox 10" id="10"/>
          <p:cNvSpPr txBox="true"/>
          <p:nvPr/>
        </p:nvSpPr>
        <p:spPr>
          <a:xfrm rot="0">
            <a:off x="9781492" y="7790074"/>
            <a:ext cx="8455858" cy="898436"/>
          </a:xfrm>
          <a:prstGeom prst="rect">
            <a:avLst/>
          </a:prstGeom>
        </p:spPr>
        <p:txBody>
          <a:bodyPr anchor="t" rtlCol="false" tIns="0" lIns="0" bIns="0" rIns="0">
            <a:spAutoFit/>
          </a:bodyPr>
          <a:lstStyle/>
          <a:p>
            <a:pPr algn="ctr">
              <a:lnSpc>
                <a:spcPts val="6456"/>
              </a:lnSpc>
            </a:pPr>
            <a:r>
              <a:rPr lang="en-US" sz="7595">
                <a:solidFill>
                  <a:srgbClr val="FFF5D6"/>
                </a:solidFill>
                <a:latin typeface="TT Phobos Inline"/>
              </a:rPr>
              <a:t>DEVELOPED BY</a:t>
            </a:r>
          </a:p>
        </p:txBody>
      </p:sp>
      <p:sp>
        <p:nvSpPr>
          <p:cNvPr name="TextBox 11" id="11"/>
          <p:cNvSpPr txBox="true"/>
          <p:nvPr/>
        </p:nvSpPr>
        <p:spPr>
          <a:xfrm rot="0">
            <a:off x="14009420" y="8805568"/>
            <a:ext cx="4278580" cy="407378"/>
          </a:xfrm>
          <a:prstGeom prst="rect">
            <a:avLst/>
          </a:prstGeom>
        </p:spPr>
        <p:txBody>
          <a:bodyPr anchor="t" rtlCol="false" tIns="0" lIns="0" bIns="0" rIns="0">
            <a:spAutoFit/>
          </a:bodyPr>
          <a:lstStyle/>
          <a:p>
            <a:pPr algn="ctr">
              <a:lnSpc>
                <a:spcPts val="2861"/>
              </a:lnSpc>
            </a:pPr>
            <a:r>
              <a:rPr lang="en-US" sz="3366">
                <a:solidFill>
                  <a:srgbClr val="FFF5D6"/>
                </a:solidFill>
                <a:latin typeface="TT Phobos Inline"/>
              </a:rPr>
              <a:t>NIRAJ PARADVA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1578717" y="880624"/>
            <a:ext cx="16516547" cy="1311444"/>
          </a:xfrm>
          <a:prstGeom prst="rect">
            <a:avLst/>
          </a:prstGeom>
        </p:spPr>
        <p:txBody>
          <a:bodyPr anchor="t" rtlCol="false" tIns="0" lIns="0" bIns="0" rIns="0">
            <a:spAutoFit/>
          </a:bodyPr>
          <a:lstStyle/>
          <a:p>
            <a:pPr algn="ctr">
              <a:lnSpc>
                <a:spcPts val="9413"/>
              </a:lnSpc>
            </a:pPr>
            <a:r>
              <a:rPr lang="en-US" sz="11075">
                <a:solidFill>
                  <a:srgbClr val="FFF5D6"/>
                </a:solidFill>
                <a:latin typeface="TT Phobos Inline"/>
              </a:rPr>
              <a:t>CONCLUSION</a:t>
            </a:r>
          </a:p>
        </p:txBody>
      </p:sp>
      <p:sp>
        <p:nvSpPr>
          <p:cNvPr name="Freeform 3" id="3"/>
          <p:cNvSpPr/>
          <p:nvPr/>
        </p:nvSpPr>
        <p:spPr>
          <a:xfrm flipH="false" flipV="false" rot="0">
            <a:off x="-10147931" y="5604464"/>
            <a:ext cx="17177186" cy="7901506"/>
          </a:xfrm>
          <a:custGeom>
            <a:avLst/>
            <a:gdLst/>
            <a:ahLst/>
            <a:cxnLst/>
            <a:rect r="r" b="b" t="t" l="l"/>
            <a:pathLst>
              <a:path h="7901506" w="17177186">
                <a:moveTo>
                  <a:pt x="0" y="0"/>
                </a:moveTo>
                <a:lnTo>
                  <a:pt x="17177187" y="0"/>
                </a:lnTo>
                <a:lnTo>
                  <a:pt x="17177187" y="7901505"/>
                </a:lnTo>
                <a:lnTo>
                  <a:pt x="0" y="7901505"/>
                </a:lnTo>
                <a:lnTo>
                  <a:pt x="0" y="0"/>
                </a:lnTo>
                <a:close/>
              </a:path>
            </a:pathLst>
          </a:custGeom>
          <a:blipFill>
            <a:blip r:embed="rId2"/>
            <a:stretch>
              <a:fillRect l="0" t="0" r="0" b="0"/>
            </a:stretch>
          </a:blipFill>
        </p:spPr>
      </p:sp>
      <p:sp>
        <p:nvSpPr>
          <p:cNvPr name="Freeform 4" id="4"/>
          <p:cNvSpPr/>
          <p:nvPr/>
        </p:nvSpPr>
        <p:spPr>
          <a:xfrm flipH="false" flipV="false" rot="0">
            <a:off x="235350" y="2711619"/>
            <a:ext cx="2124934" cy="4009309"/>
          </a:xfrm>
          <a:custGeom>
            <a:avLst/>
            <a:gdLst/>
            <a:ahLst/>
            <a:cxnLst/>
            <a:rect r="r" b="b" t="t" l="l"/>
            <a:pathLst>
              <a:path h="4009309" w="2124934">
                <a:moveTo>
                  <a:pt x="0" y="0"/>
                </a:moveTo>
                <a:lnTo>
                  <a:pt x="2124934" y="0"/>
                </a:lnTo>
                <a:lnTo>
                  <a:pt x="2124934" y="4009309"/>
                </a:lnTo>
                <a:lnTo>
                  <a:pt x="0" y="4009309"/>
                </a:lnTo>
                <a:lnTo>
                  <a:pt x="0" y="0"/>
                </a:lnTo>
                <a:close/>
              </a:path>
            </a:pathLst>
          </a:custGeom>
          <a:blipFill>
            <a:blip r:embed="rId3"/>
            <a:stretch>
              <a:fillRect l="0" t="0" r="0" b="0"/>
            </a:stretch>
          </a:blipFill>
        </p:spPr>
      </p:sp>
      <p:sp>
        <p:nvSpPr>
          <p:cNvPr name="Freeform 5" id="5"/>
          <p:cNvSpPr/>
          <p:nvPr/>
        </p:nvSpPr>
        <p:spPr>
          <a:xfrm flipH="false" flipV="false" rot="0">
            <a:off x="2518085" y="5143500"/>
            <a:ext cx="3412776" cy="1948385"/>
          </a:xfrm>
          <a:custGeom>
            <a:avLst/>
            <a:gdLst/>
            <a:ahLst/>
            <a:cxnLst/>
            <a:rect r="r" b="b" t="t" l="l"/>
            <a:pathLst>
              <a:path h="1948385" w="3412776">
                <a:moveTo>
                  <a:pt x="0" y="0"/>
                </a:moveTo>
                <a:lnTo>
                  <a:pt x="3412776" y="0"/>
                </a:lnTo>
                <a:lnTo>
                  <a:pt x="3412776" y="1948385"/>
                </a:lnTo>
                <a:lnTo>
                  <a:pt x="0" y="19483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6306092" y="2654469"/>
            <a:ext cx="11789173" cy="7414533"/>
          </a:xfrm>
          <a:prstGeom prst="rect">
            <a:avLst/>
          </a:prstGeom>
        </p:spPr>
        <p:txBody>
          <a:bodyPr anchor="t" rtlCol="false" tIns="0" lIns="0" bIns="0" rIns="0">
            <a:spAutoFit/>
          </a:bodyPr>
          <a:lstStyle/>
          <a:p>
            <a:pPr marL="612998" indent="-306499" lvl="1">
              <a:lnSpc>
                <a:spcPts val="3974"/>
              </a:lnSpc>
              <a:buFont typeface="Arial"/>
              <a:buChar char="•"/>
            </a:pPr>
            <a:r>
              <a:rPr lang="en-US" sz="2839">
                <a:solidFill>
                  <a:srgbClr val="FFF5D6"/>
                </a:solidFill>
                <a:latin typeface="TT Norms"/>
              </a:rPr>
              <a:t> This project is focused on the development of a system that is both efficient and user friendly when it comes to providing library management service to the users. For achieving the goal, I used PHP, MySQL and JavaScript bootstrap and so on. The challenging part of the project is to design and implement of the database. After overcoming the challenges, I successfully implemented the project and tested it necessary functionalities. All the basic functionality testing is successful which the I planned to do in the LMS. The project is in beginning stage and it’s not fully ready to actual use, as there is need to add more functionality to ensure good user experience. As example currently the user can’t borrow a book directly by themselves. They need to put a request to the admin and the admin can only issue a book to the user. Despite its flaws, the LMS can perform the essential functions required by a library management system.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8A28A"/>
        </a:solidFill>
      </p:bgPr>
    </p:bg>
    <p:spTree>
      <p:nvGrpSpPr>
        <p:cNvPr id="1" name=""/>
        <p:cNvGrpSpPr/>
        <p:nvPr/>
      </p:nvGrpSpPr>
      <p:grpSpPr>
        <a:xfrm>
          <a:off x="0" y="0"/>
          <a:ext cx="0" cy="0"/>
          <a:chOff x="0" y="0"/>
          <a:chExt cx="0" cy="0"/>
        </a:xfrm>
      </p:grpSpPr>
      <p:grpSp>
        <p:nvGrpSpPr>
          <p:cNvPr name="Group 2" id="2"/>
          <p:cNvGrpSpPr/>
          <p:nvPr/>
        </p:nvGrpSpPr>
        <p:grpSpPr>
          <a:xfrm rot="0">
            <a:off x="6137847" y="0"/>
            <a:ext cx="12421460" cy="10287000"/>
            <a:chOff x="0" y="0"/>
            <a:chExt cx="16561947" cy="13716000"/>
          </a:xfrm>
        </p:grpSpPr>
        <p:pic>
          <p:nvPicPr>
            <p:cNvPr name="Picture 3" id="3"/>
            <p:cNvPicPr>
              <a:picLocks noChangeAspect="true"/>
            </p:cNvPicPr>
            <p:nvPr/>
          </p:nvPicPr>
          <p:blipFill>
            <a:blip r:embed="rId2"/>
            <a:srcRect l="0" t="20228" r="41770" b="7436"/>
            <a:stretch>
              <a:fillRect/>
            </a:stretch>
          </p:blipFill>
          <p:spPr>
            <a:xfrm flipH="false" flipV="false">
              <a:off x="0" y="0"/>
              <a:ext cx="16561947" cy="13716000"/>
            </a:xfrm>
            <a:prstGeom prst="rect">
              <a:avLst/>
            </a:prstGeom>
          </p:spPr>
        </p:pic>
      </p:grpSp>
      <p:sp>
        <p:nvSpPr>
          <p:cNvPr name="TextBox 4" id="4"/>
          <p:cNvSpPr txBox="true"/>
          <p:nvPr/>
        </p:nvSpPr>
        <p:spPr>
          <a:xfrm rot="0">
            <a:off x="1028700" y="2371153"/>
            <a:ext cx="9433825" cy="1279063"/>
          </a:xfrm>
          <a:prstGeom prst="rect">
            <a:avLst/>
          </a:prstGeom>
        </p:spPr>
        <p:txBody>
          <a:bodyPr anchor="t" rtlCol="false" tIns="0" lIns="0" bIns="0" rIns="0">
            <a:spAutoFit/>
          </a:bodyPr>
          <a:lstStyle/>
          <a:p>
            <a:pPr>
              <a:lnSpc>
                <a:spcPts val="9159"/>
              </a:lnSpc>
            </a:pPr>
            <a:r>
              <a:rPr lang="en-US" sz="10775">
                <a:solidFill>
                  <a:srgbClr val="253943"/>
                </a:solidFill>
                <a:latin typeface="TT Phobos Inline"/>
              </a:rPr>
              <a:t>reference</a:t>
            </a:r>
          </a:p>
        </p:txBody>
      </p:sp>
      <p:sp>
        <p:nvSpPr>
          <p:cNvPr name="Freeform 5" id="5"/>
          <p:cNvSpPr/>
          <p:nvPr/>
        </p:nvSpPr>
        <p:spPr>
          <a:xfrm flipH="false" flipV="false" rot="0">
            <a:off x="12136295" y="7349698"/>
            <a:ext cx="7315200" cy="3817204"/>
          </a:xfrm>
          <a:custGeom>
            <a:avLst/>
            <a:gdLst/>
            <a:ahLst/>
            <a:cxnLst/>
            <a:rect r="r" b="b" t="t" l="l"/>
            <a:pathLst>
              <a:path h="3817204" w="7315200">
                <a:moveTo>
                  <a:pt x="0" y="0"/>
                </a:moveTo>
                <a:lnTo>
                  <a:pt x="7315200" y="0"/>
                </a:lnTo>
                <a:lnTo>
                  <a:pt x="7315200" y="3817204"/>
                </a:lnTo>
                <a:lnTo>
                  <a:pt x="0" y="38172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90204" y="-1428751"/>
            <a:ext cx="6234682" cy="3944853"/>
          </a:xfrm>
          <a:custGeom>
            <a:avLst/>
            <a:gdLst/>
            <a:ahLst/>
            <a:cxnLst/>
            <a:rect r="r" b="b" t="t" l="l"/>
            <a:pathLst>
              <a:path h="3944853" w="6234682">
                <a:moveTo>
                  <a:pt x="0" y="0"/>
                </a:moveTo>
                <a:lnTo>
                  <a:pt x="6234681" y="0"/>
                </a:lnTo>
                <a:lnTo>
                  <a:pt x="6234681" y="3944854"/>
                </a:lnTo>
                <a:lnTo>
                  <a:pt x="0" y="3944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512325" y="3583541"/>
            <a:ext cx="15980615" cy="6169025"/>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F232D"/>
                </a:solidFill>
                <a:latin typeface="TT Norms"/>
              </a:rPr>
              <a:t>design idea</a:t>
            </a:r>
          </a:p>
          <a:p>
            <a:pPr marL="1511301" indent="-503767" lvl="2">
              <a:lnSpc>
                <a:spcPts val="4900"/>
              </a:lnSpc>
              <a:buFont typeface="Arial"/>
              <a:buChar char="⚬"/>
            </a:pPr>
            <a:r>
              <a:rPr lang="en-US" sz="3500">
                <a:solidFill>
                  <a:srgbClr val="0F232D"/>
                </a:solidFill>
                <a:latin typeface="TT Norms"/>
              </a:rPr>
              <a:t>https://demo.templatemonster.com/demo/53902.html?off=consource for attractive design.</a:t>
            </a:r>
          </a:p>
          <a:p>
            <a:pPr marL="755651" indent="-377825" lvl="1">
              <a:lnSpc>
                <a:spcPts val="4900"/>
              </a:lnSpc>
              <a:buFont typeface="Arial"/>
              <a:buChar char="•"/>
            </a:pPr>
            <a:r>
              <a:rPr lang="en-US" sz="3500">
                <a:solidFill>
                  <a:srgbClr val="0F232D"/>
                </a:solidFill>
                <a:latin typeface="TT Norms"/>
              </a:rPr>
              <a:t>uml designing</a:t>
            </a:r>
          </a:p>
          <a:p>
            <a:pPr marL="1511301" indent="-503767" lvl="2">
              <a:lnSpc>
                <a:spcPts val="4900"/>
              </a:lnSpc>
              <a:buFont typeface="Arial"/>
              <a:buChar char="⚬"/>
            </a:pPr>
            <a:r>
              <a:rPr lang="en-US" sz="3500">
                <a:solidFill>
                  <a:srgbClr val="0F232D"/>
                </a:solidFill>
                <a:latin typeface="TT Norms"/>
              </a:rPr>
              <a:t>https://app.creately.com/ for designing my uml in simple and batter way</a:t>
            </a:r>
          </a:p>
          <a:p>
            <a:pPr marL="755651" indent="-377825" lvl="1">
              <a:lnSpc>
                <a:spcPts val="4900"/>
              </a:lnSpc>
              <a:buFont typeface="Arial"/>
              <a:buChar char="•"/>
            </a:pPr>
            <a:r>
              <a:rPr lang="en-US" sz="3500">
                <a:solidFill>
                  <a:srgbClr val="0F232D"/>
                </a:solidFill>
                <a:latin typeface="TT Norms"/>
              </a:rPr>
              <a:t>logic refrence</a:t>
            </a:r>
          </a:p>
          <a:p>
            <a:pPr marL="1511301" indent="-503767" lvl="2">
              <a:lnSpc>
                <a:spcPts val="4900"/>
              </a:lnSpc>
              <a:buFont typeface="Arial"/>
              <a:buChar char="⚬"/>
            </a:pPr>
            <a:r>
              <a:rPr lang="en-US" sz="3500">
                <a:solidFill>
                  <a:srgbClr val="0F232D"/>
                </a:solidFill>
                <a:latin typeface="TT Norms"/>
              </a:rPr>
              <a:t>https://www.youtube.com/</a:t>
            </a:r>
          </a:p>
          <a:p>
            <a:pPr marL="2266952" indent="-566738" lvl="3">
              <a:lnSpc>
                <a:spcPts val="4900"/>
              </a:lnSpc>
              <a:buFont typeface="Arial"/>
              <a:buChar char="￭"/>
            </a:pPr>
            <a:r>
              <a:rPr lang="en-US" sz="3500">
                <a:solidFill>
                  <a:srgbClr val="0F232D"/>
                </a:solidFill>
                <a:latin typeface="TT Norms"/>
              </a:rPr>
              <a:t>i) Code with harry</a:t>
            </a:r>
          </a:p>
          <a:p>
            <a:pPr marL="2266952" indent="-566738" lvl="3">
              <a:lnSpc>
                <a:spcPts val="4900"/>
              </a:lnSpc>
              <a:buFont typeface="Arial"/>
              <a:buChar char="￭"/>
            </a:pPr>
            <a:r>
              <a:rPr lang="en-US" sz="3500">
                <a:solidFill>
                  <a:srgbClr val="0F232D"/>
                </a:solidFill>
                <a:latin typeface="TT Norms"/>
              </a:rPr>
              <a:t>ii) Cyber warrier</a:t>
            </a:r>
          </a:p>
          <a:p>
            <a:pPr marL="2266952" indent="-566738" lvl="3">
              <a:lnSpc>
                <a:spcPts val="4900"/>
              </a:lnSpc>
              <a:buFont typeface="Arial"/>
              <a:buChar char="￭"/>
            </a:pPr>
            <a:r>
              <a:rPr lang="en-US" sz="3500">
                <a:solidFill>
                  <a:srgbClr val="0F232D"/>
                </a:solidFill>
                <a:latin typeface="TT Norms"/>
              </a:rPr>
              <a:t>iii) Phpgurukul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sp>
        <p:nvSpPr>
          <p:cNvPr name="TextBox 2" id="2"/>
          <p:cNvSpPr txBox="true"/>
          <p:nvPr/>
        </p:nvSpPr>
        <p:spPr>
          <a:xfrm rot="0">
            <a:off x="866776" y="4350198"/>
            <a:ext cx="16554449" cy="2263775"/>
          </a:xfrm>
          <a:prstGeom prst="rect">
            <a:avLst/>
          </a:prstGeom>
        </p:spPr>
        <p:txBody>
          <a:bodyPr anchor="t" rtlCol="false" tIns="0" lIns="0" bIns="0" rIns="0">
            <a:spAutoFit/>
          </a:bodyPr>
          <a:lstStyle/>
          <a:p>
            <a:pPr algn="ctr">
              <a:lnSpc>
                <a:spcPts val="8499"/>
              </a:lnSpc>
            </a:pPr>
            <a:r>
              <a:rPr lang="en-US" sz="9999">
                <a:solidFill>
                  <a:srgbClr val="FFF5D6"/>
                </a:solidFill>
                <a:latin typeface="TT Phobos Inline"/>
              </a:rPr>
              <a:t>THANK YOU FOR LISTENING! </a:t>
            </a:r>
          </a:p>
        </p:txBody>
      </p:sp>
      <p:sp>
        <p:nvSpPr>
          <p:cNvPr name="Freeform 3" id="3"/>
          <p:cNvSpPr/>
          <p:nvPr/>
        </p:nvSpPr>
        <p:spPr>
          <a:xfrm flipH="false" flipV="false" rot="0">
            <a:off x="-2772657" y="0"/>
            <a:ext cx="6234682" cy="3944853"/>
          </a:xfrm>
          <a:custGeom>
            <a:avLst/>
            <a:gdLst/>
            <a:ahLst/>
            <a:cxnLst/>
            <a:rect r="r" b="b" t="t" l="l"/>
            <a:pathLst>
              <a:path h="3944853" w="6234682">
                <a:moveTo>
                  <a:pt x="0" y="0"/>
                </a:moveTo>
                <a:lnTo>
                  <a:pt x="6234682" y="0"/>
                </a:lnTo>
                <a:lnTo>
                  <a:pt x="6234682" y="3944853"/>
                </a:lnTo>
                <a:lnTo>
                  <a:pt x="0" y="3944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649668" y="6959153"/>
            <a:ext cx="12988664" cy="621426"/>
          </a:xfrm>
          <a:prstGeom prst="rect">
            <a:avLst/>
          </a:prstGeom>
        </p:spPr>
        <p:txBody>
          <a:bodyPr anchor="t" rtlCol="false" tIns="0" lIns="0" bIns="0" rIns="0">
            <a:spAutoFit/>
          </a:bodyPr>
          <a:lstStyle/>
          <a:p>
            <a:pPr algn="ctr">
              <a:lnSpc>
                <a:spcPts val="5123"/>
              </a:lnSpc>
            </a:pPr>
            <a:r>
              <a:rPr lang="en-US" sz="3659">
                <a:solidFill>
                  <a:srgbClr val="FFF5D6"/>
                </a:solidFill>
                <a:latin typeface="TT Norms"/>
              </a:rPr>
              <a:t>Don't hesitate to ask any questions!</a:t>
            </a:r>
          </a:p>
        </p:txBody>
      </p:sp>
      <p:sp>
        <p:nvSpPr>
          <p:cNvPr name="Freeform 5" id="5"/>
          <p:cNvSpPr/>
          <p:nvPr/>
        </p:nvSpPr>
        <p:spPr>
          <a:xfrm flipH="false" flipV="false" rot="0">
            <a:off x="10633671" y="-879902"/>
            <a:ext cx="7315200" cy="3817204"/>
          </a:xfrm>
          <a:custGeom>
            <a:avLst/>
            <a:gdLst/>
            <a:ahLst/>
            <a:cxnLst/>
            <a:rect r="r" b="b" t="t" l="l"/>
            <a:pathLst>
              <a:path h="3817204" w="7315200">
                <a:moveTo>
                  <a:pt x="0" y="0"/>
                </a:moveTo>
                <a:lnTo>
                  <a:pt x="7315200" y="0"/>
                </a:lnTo>
                <a:lnTo>
                  <a:pt x="7315200" y="3817204"/>
                </a:lnTo>
                <a:lnTo>
                  <a:pt x="0" y="38172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7030953"/>
            <a:ext cx="5238292" cy="4133488"/>
          </a:xfrm>
          <a:custGeom>
            <a:avLst/>
            <a:gdLst/>
            <a:ahLst/>
            <a:cxnLst/>
            <a:rect r="r" b="b" t="t" l="l"/>
            <a:pathLst>
              <a:path h="4133488" w="5238292">
                <a:moveTo>
                  <a:pt x="0" y="0"/>
                </a:moveTo>
                <a:lnTo>
                  <a:pt x="5238292" y="0"/>
                </a:lnTo>
                <a:lnTo>
                  <a:pt x="5238292" y="4133488"/>
                </a:lnTo>
                <a:lnTo>
                  <a:pt x="0" y="41334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291271" y="5315398"/>
            <a:ext cx="5469886" cy="3431110"/>
          </a:xfrm>
          <a:custGeom>
            <a:avLst/>
            <a:gdLst/>
            <a:ahLst/>
            <a:cxnLst/>
            <a:rect r="r" b="b" t="t" l="l"/>
            <a:pathLst>
              <a:path h="3431110" w="5469886">
                <a:moveTo>
                  <a:pt x="0" y="0"/>
                </a:moveTo>
                <a:lnTo>
                  <a:pt x="5469886" y="0"/>
                </a:lnTo>
                <a:lnTo>
                  <a:pt x="5469886" y="3431110"/>
                </a:lnTo>
                <a:lnTo>
                  <a:pt x="0" y="34311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38B6D"/>
        </a:solidFill>
      </p:bgPr>
    </p:bg>
    <p:spTree>
      <p:nvGrpSpPr>
        <p:cNvPr id="1" name=""/>
        <p:cNvGrpSpPr/>
        <p:nvPr/>
      </p:nvGrpSpPr>
      <p:grpSpPr>
        <a:xfrm>
          <a:off x="0" y="0"/>
          <a:ext cx="0" cy="0"/>
          <a:chOff x="0" y="0"/>
          <a:chExt cx="0" cy="0"/>
        </a:xfrm>
      </p:grpSpPr>
      <p:sp>
        <p:nvSpPr>
          <p:cNvPr name="Freeform 2" id="2"/>
          <p:cNvSpPr/>
          <p:nvPr/>
        </p:nvSpPr>
        <p:spPr>
          <a:xfrm flipH="false" flipV="false" rot="0">
            <a:off x="10633671" y="-879902"/>
            <a:ext cx="7315200" cy="3817204"/>
          </a:xfrm>
          <a:custGeom>
            <a:avLst/>
            <a:gdLst/>
            <a:ahLst/>
            <a:cxnLst/>
            <a:rect r="r" b="b" t="t" l="l"/>
            <a:pathLst>
              <a:path h="3817204" w="7315200">
                <a:moveTo>
                  <a:pt x="0" y="0"/>
                </a:moveTo>
                <a:lnTo>
                  <a:pt x="7315200" y="0"/>
                </a:lnTo>
                <a:lnTo>
                  <a:pt x="7315200" y="3817204"/>
                </a:lnTo>
                <a:lnTo>
                  <a:pt x="0" y="38172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19146" y="4042927"/>
            <a:ext cx="13461585" cy="2591671"/>
          </a:xfrm>
          <a:prstGeom prst="rect">
            <a:avLst/>
          </a:prstGeom>
        </p:spPr>
        <p:txBody>
          <a:bodyPr anchor="t" rtlCol="false" tIns="0" lIns="0" bIns="0" rIns="0">
            <a:spAutoFit/>
          </a:bodyPr>
          <a:lstStyle/>
          <a:p>
            <a:pPr algn="ctr">
              <a:lnSpc>
                <a:spcPts val="9773"/>
              </a:lnSpc>
            </a:pPr>
            <a:r>
              <a:rPr lang="en-US" sz="11498">
                <a:solidFill>
                  <a:srgbClr val="0F232D"/>
                </a:solidFill>
                <a:latin typeface="TT Phobos Inline"/>
              </a:rPr>
              <a:t>SHRI S. V. PATEL COLLEGE</a:t>
            </a:r>
          </a:p>
        </p:txBody>
      </p:sp>
      <p:sp>
        <p:nvSpPr>
          <p:cNvPr name="Freeform 4" id="4"/>
          <p:cNvSpPr/>
          <p:nvPr/>
        </p:nvSpPr>
        <p:spPr>
          <a:xfrm flipH="false" flipV="false" rot="0">
            <a:off x="-1218711" y="415934"/>
            <a:ext cx="6234682" cy="3944853"/>
          </a:xfrm>
          <a:custGeom>
            <a:avLst/>
            <a:gdLst/>
            <a:ahLst/>
            <a:cxnLst/>
            <a:rect r="r" b="b" t="t" l="l"/>
            <a:pathLst>
              <a:path h="3944853" w="6234682">
                <a:moveTo>
                  <a:pt x="0" y="0"/>
                </a:moveTo>
                <a:lnTo>
                  <a:pt x="6234682" y="0"/>
                </a:lnTo>
                <a:lnTo>
                  <a:pt x="6234682" y="3944853"/>
                </a:lnTo>
                <a:lnTo>
                  <a:pt x="0" y="39448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7030953"/>
            <a:ext cx="5238292" cy="4133488"/>
          </a:xfrm>
          <a:custGeom>
            <a:avLst/>
            <a:gdLst/>
            <a:ahLst/>
            <a:cxnLst/>
            <a:rect r="r" b="b" t="t" l="l"/>
            <a:pathLst>
              <a:path h="4133488" w="5238292">
                <a:moveTo>
                  <a:pt x="0" y="0"/>
                </a:moveTo>
                <a:lnTo>
                  <a:pt x="5238292" y="0"/>
                </a:lnTo>
                <a:lnTo>
                  <a:pt x="5238292" y="4133488"/>
                </a:lnTo>
                <a:lnTo>
                  <a:pt x="0" y="41334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291271" y="5315398"/>
            <a:ext cx="5469886" cy="3431110"/>
          </a:xfrm>
          <a:custGeom>
            <a:avLst/>
            <a:gdLst/>
            <a:ahLst/>
            <a:cxnLst/>
            <a:rect r="r" b="b" t="t" l="l"/>
            <a:pathLst>
              <a:path h="3431110" w="5469886">
                <a:moveTo>
                  <a:pt x="0" y="0"/>
                </a:moveTo>
                <a:lnTo>
                  <a:pt x="5469886" y="0"/>
                </a:lnTo>
                <a:lnTo>
                  <a:pt x="5469886" y="3431110"/>
                </a:lnTo>
                <a:lnTo>
                  <a:pt x="0" y="34311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413208" y="6572827"/>
            <a:ext cx="14613007" cy="821002"/>
          </a:xfrm>
          <a:prstGeom prst="rect">
            <a:avLst/>
          </a:prstGeom>
        </p:spPr>
        <p:txBody>
          <a:bodyPr anchor="t" rtlCol="false" tIns="0" lIns="0" bIns="0" rIns="0">
            <a:spAutoFit/>
          </a:bodyPr>
          <a:lstStyle/>
          <a:p>
            <a:pPr algn="ctr">
              <a:lnSpc>
                <a:spcPts val="6722"/>
              </a:lnSpc>
            </a:pPr>
            <a:r>
              <a:rPr lang="en-US" sz="4802">
                <a:solidFill>
                  <a:srgbClr val="0F232D"/>
                </a:solidFill>
                <a:latin typeface="TT Phobos"/>
              </a:rPr>
              <a:t>VEER NARMAD SOUTH GUJARAT UNIVERSITY</a:t>
            </a:r>
          </a:p>
        </p:txBody>
      </p:sp>
      <p:sp>
        <p:nvSpPr>
          <p:cNvPr name="TextBox 8" id="8"/>
          <p:cNvSpPr txBox="true"/>
          <p:nvPr/>
        </p:nvSpPr>
        <p:spPr>
          <a:xfrm rot="0">
            <a:off x="10946161" y="8639571"/>
            <a:ext cx="5711521" cy="821002"/>
          </a:xfrm>
          <a:prstGeom prst="rect">
            <a:avLst/>
          </a:prstGeom>
        </p:spPr>
        <p:txBody>
          <a:bodyPr anchor="t" rtlCol="false" tIns="0" lIns="0" bIns="0" rIns="0">
            <a:spAutoFit/>
          </a:bodyPr>
          <a:lstStyle/>
          <a:p>
            <a:pPr algn="ctr">
              <a:lnSpc>
                <a:spcPts val="6722"/>
              </a:lnSpc>
            </a:pPr>
            <a:r>
              <a:rPr lang="en-US" sz="4802">
                <a:solidFill>
                  <a:srgbClr val="0F232D"/>
                </a:solidFill>
                <a:latin typeface="TT Phobos"/>
              </a:rPr>
              <a:t>MINOR PROJECT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5D6"/>
        </a:solidFill>
      </p:bgPr>
    </p:bg>
    <p:spTree>
      <p:nvGrpSpPr>
        <p:cNvPr id="1" name=""/>
        <p:cNvGrpSpPr/>
        <p:nvPr/>
      </p:nvGrpSpPr>
      <p:grpSpPr>
        <a:xfrm>
          <a:off x="0" y="0"/>
          <a:ext cx="0" cy="0"/>
          <a:chOff x="0" y="0"/>
          <a:chExt cx="0" cy="0"/>
        </a:xfrm>
      </p:grpSpPr>
      <p:sp>
        <p:nvSpPr>
          <p:cNvPr name="TextBox 2" id="2"/>
          <p:cNvSpPr txBox="true"/>
          <p:nvPr/>
        </p:nvSpPr>
        <p:spPr>
          <a:xfrm rot="0">
            <a:off x="1107992" y="1726998"/>
            <a:ext cx="16358407" cy="1991934"/>
          </a:xfrm>
          <a:prstGeom prst="rect">
            <a:avLst/>
          </a:prstGeom>
        </p:spPr>
        <p:txBody>
          <a:bodyPr anchor="t" rtlCol="false" tIns="0" lIns="0" bIns="0" rIns="0">
            <a:spAutoFit/>
          </a:bodyPr>
          <a:lstStyle/>
          <a:p>
            <a:pPr algn="ctr">
              <a:lnSpc>
                <a:spcPts val="7903"/>
              </a:lnSpc>
            </a:pPr>
            <a:r>
              <a:rPr lang="en-US" sz="9298">
                <a:solidFill>
                  <a:srgbClr val="253943"/>
                </a:solidFill>
                <a:latin typeface="TT Phobos Inline"/>
              </a:rPr>
              <a:t>ESSENTIAL COMPONENTS</a:t>
            </a:r>
          </a:p>
        </p:txBody>
      </p:sp>
      <p:sp>
        <p:nvSpPr>
          <p:cNvPr name="Freeform 3" id="3"/>
          <p:cNvSpPr/>
          <p:nvPr/>
        </p:nvSpPr>
        <p:spPr>
          <a:xfrm flipH="false" flipV="false" rot="0">
            <a:off x="2249931" y="4135232"/>
            <a:ext cx="1449412" cy="1949087"/>
          </a:xfrm>
          <a:custGeom>
            <a:avLst/>
            <a:gdLst/>
            <a:ahLst/>
            <a:cxnLst/>
            <a:rect r="r" b="b" t="t" l="l"/>
            <a:pathLst>
              <a:path h="1949087" w="1449412">
                <a:moveTo>
                  <a:pt x="0" y="0"/>
                </a:moveTo>
                <a:lnTo>
                  <a:pt x="1449412" y="0"/>
                </a:lnTo>
                <a:lnTo>
                  <a:pt x="1449412" y="1949087"/>
                </a:lnTo>
                <a:lnTo>
                  <a:pt x="0" y="1949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671" y="4135232"/>
            <a:ext cx="2464363" cy="1949087"/>
          </a:xfrm>
          <a:custGeom>
            <a:avLst/>
            <a:gdLst/>
            <a:ahLst/>
            <a:cxnLst/>
            <a:rect r="r" b="b" t="t" l="l"/>
            <a:pathLst>
              <a:path h="1949087" w="2464363">
                <a:moveTo>
                  <a:pt x="0" y="0"/>
                </a:moveTo>
                <a:lnTo>
                  <a:pt x="2464362" y="0"/>
                </a:lnTo>
                <a:lnTo>
                  <a:pt x="2464362" y="1949087"/>
                </a:lnTo>
                <a:lnTo>
                  <a:pt x="0" y="19490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068659" y="6980851"/>
            <a:ext cx="1811955" cy="1515453"/>
          </a:xfrm>
          <a:custGeom>
            <a:avLst/>
            <a:gdLst/>
            <a:ahLst/>
            <a:cxnLst/>
            <a:rect r="r" b="b" t="t" l="l"/>
            <a:pathLst>
              <a:path h="1515453" w="1811955">
                <a:moveTo>
                  <a:pt x="0" y="0"/>
                </a:moveTo>
                <a:lnTo>
                  <a:pt x="1811955" y="0"/>
                </a:lnTo>
                <a:lnTo>
                  <a:pt x="1811955" y="1515453"/>
                </a:lnTo>
                <a:lnTo>
                  <a:pt x="0" y="1515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277671" y="6980851"/>
            <a:ext cx="2562070" cy="1462709"/>
          </a:xfrm>
          <a:custGeom>
            <a:avLst/>
            <a:gdLst/>
            <a:ahLst/>
            <a:cxnLst/>
            <a:rect r="r" b="b" t="t" l="l"/>
            <a:pathLst>
              <a:path h="1462709" w="2562070">
                <a:moveTo>
                  <a:pt x="0" y="0"/>
                </a:moveTo>
                <a:lnTo>
                  <a:pt x="2562070" y="0"/>
                </a:lnTo>
                <a:lnTo>
                  <a:pt x="2562070" y="1462709"/>
                </a:lnTo>
                <a:lnTo>
                  <a:pt x="0" y="14627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4105106" y="4768463"/>
            <a:ext cx="3821895" cy="1225550"/>
          </a:xfrm>
          <a:prstGeom prst="rect">
            <a:avLst/>
          </a:prstGeom>
        </p:spPr>
        <p:txBody>
          <a:bodyPr anchor="t" rtlCol="false" tIns="0" lIns="0" bIns="0" rIns="0">
            <a:spAutoFit/>
          </a:bodyPr>
          <a:lstStyle/>
          <a:p>
            <a:pPr>
              <a:lnSpc>
                <a:spcPts val="4900"/>
              </a:lnSpc>
            </a:pPr>
            <a:r>
              <a:rPr lang="en-US" sz="3500">
                <a:solidFill>
                  <a:srgbClr val="253943"/>
                </a:solidFill>
                <a:latin typeface="TT Phobos Bold"/>
              </a:rPr>
              <a:t>TOOLS USE IN PROJECT</a:t>
            </a:r>
          </a:p>
        </p:txBody>
      </p:sp>
      <p:sp>
        <p:nvSpPr>
          <p:cNvPr name="TextBox 8" id="8"/>
          <p:cNvSpPr txBox="true"/>
          <p:nvPr/>
        </p:nvSpPr>
        <p:spPr>
          <a:xfrm rot="0">
            <a:off x="4105106" y="7370893"/>
            <a:ext cx="3821895" cy="606425"/>
          </a:xfrm>
          <a:prstGeom prst="rect">
            <a:avLst/>
          </a:prstGeom>
        </p:spPr>
        <p:txBody>
          <a:bodyPr anchor="t" rtlCol="false" tIns="0" lIns="0" bIns="0" rIns="0">
            <a:spAutoFit/>
          </a:bodyPr>
          <a:lstStyle/>
          <a:p>
            <a:pPr>
              <a:lnSpc>
                <a:spcPts val="4900"/>
              </a:lnSpc>
            </a:pPr>
            <a:r>
              <a:rPr lang="en-US" sz="3500">
                <a:solidFill>
                  <a:srgbClr val="253943"/>
                </a:solidFill>
                <a:latin typeface="TT Phobos Bold"/>
              </a:rPr>
              <a:t>OBJECTIVE</a:t>
            </a:r>
          </a:p>
        </p:txBody>
      </p:sp>
      <p:sp>
        <p:nvSpPr>
          <p:cNvPr name="TextBox 9" id="9"/>
          <p:cNvSpPr txBox="true"/>
          <p:nvPr/>
        </p:nvSpPr>
        <p:spPr>
          <a:xfrm rot="0">
            <a:off x="12151608" y="4768463"/>
            <a:ext cx="4275473" cy="606425"/>
          </a:xfrm>
          <a:prstGeom prst="rect">
            <a:avLst/>
          </a:prstGeom>
        </p:spPr>
        <p:txBody>
          <a:bodyPr anchor="t" rtlCol="false" tIns="0" lIns="0" bIns="0" rIns="0">
            <a:spAutoFit/>
          </a:bodyPr>
          <a:lstStyle/>
          <a:p>
            <a:pPr>
              <a:lnSpc>
                <a:spcPts val="4900"/>
              </a:lnSpc>
            </a:pPr>
            <a:r>
              <a:rPr lang="en-US" sz="3500">
                <a:solidFill>
                  <a:srgbClr val="253943"/>
                </a:solidFill>
                <a:latin typeface="TT Phobos Bold"/>
              </a:rPr>
              <a:t>UML &amp; ABOUT</a:t>
            </a:r>
          </a:p>
        </p:txBody>
      </p:sp>
      <p:sp>
        <p:nvSpPr>
          <p:cNvPr name="TextBox 10" id="10"/>
          <p:cNvSpPr txBox="true"/>
          <p:nvPr/>
        </p:nvSpPr>
        <p:spPr>
          <a:xfrm rot="0">
            <a:off x="12151608" y="7370893"/>
            <a:ext cx="5314791" cy="606425"/>
          </a:xfrm>
          <a:prstGeom prst="rect">
            <a:avLst/>
          </a:prstGeom>
        </p:spPr>
        <p:txBody>
          <a:bodyPr anchor="t" rtlCol="false" tIns="0" lIns="0" bIns="0" rIns="0">
            <a:spAutoFit/>
          </a:bodyPr>
          <a:lstStyle/>
          <a:p>
            <a:pPr>
              <a:lnSpc>
                <a:spcPts val="4900"/>
              </a:lnSpc>
            </a:pPr>
            <a:r>
              <a:rPr lang="en-US" sz="3500">
                <a:solidFill>
                  <a:srgbClr val="253943"/>
                </a:solidFill>
                <a:latin typeface="TT Phobos Bold"/>
              </a:rPr>
              <a:t> IMAGES &amp; INTRO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38B6D"/>
        </a:solidFill>
      </p:bgPr>
    </p:bg>
    <p:spTree>
      <p:nvGrpSpPr>
        <p:cNvPr id="1" name=""/>
        <p:cNvGrpSpPr/>
        <p:nvPr/>
      </p:nvGrpSpPr>
      <p:grpSpPr>
        <a:xfrm>
          <a:off x="0" y="0"/>
          <a:ext cx="0" cy="0"/>
          <a:chOff x="0" y="0"/>
          <a:chExt cx="0" cy="0"/>
        </a:xfrm>
      </p:grpSpPr>
      <p:sp>
        <p:nvSpPr>
          <p:cNvPr name="TextBox 2" id="2"/>
          <p:cNvSpPr txBox="true"/>
          <p:nvPr/>
        </p:nvSpPr>
        <p:spPr>
          <a:xfrm rot="0">
            <a:off x="6812445" y="1362075"/>
            <a:ext cx="10616947" cy="1164453"/>
          </a:xfrm>
          <a:prstGeom prst="rect">
            <a:avLst/>
          </a:prstGeom>
        </p:spPr>
        <p:txBody>
          <a:bodyPr anchor="t" rtlCol="false" tIns="0" lIns="0" bIns="0" rIns="0">
            <a:spAutoFit/>
          </a:bodyPr>
          <a:lstStyle/>
          <a:p>
            <a:pPr algn="ctr">
              <a:lnSpc>
                <a:spcPts val="8368"/>
              </a:lnSpc>
            </a:pPr>
            <a:r>
              <a:rPr lang="en-US" sz="9845">
                <a:solidFill>
                  <a:srgbClr val="0F232D"/>
                </a:solidFill>
                <a:latin typeface="TT Phobos Inline"/>
              </a:rPr>
              <a:t>INTRODUCTION</a:t>
            </a:r>
          </a:p>
        </p:txBody>
      </p:sp>
      <p:sp>
        <p:nvSpPr>
          <p:cNvPr name="Freeform 3" id="3"/>
          <p:cNvSpPr/>
          <p:nvPr/>
        </p:nvSpPr>
        <p:spPr>
          <a:xfrm flipH="false" flipV="false" rot="0">
            <a:off x="4581442" y="7424451"/>
            <a:ext cx="5238292" cy="4133488"/>
          </a:xfrm>
          <a:custGeom>
            <a:avLst/>
            <a:gdLst/>
            <a:ahLst/>
            <a:cxnLst/>
            <a:rect r="r" b="b" t="t" l="l"/>
            <a:pathLst>
              <a:path h="4133488" w="5238292">
                <a:moveTo>
                  <a:pt x="0" y="0"/>
                </a:moveTo>
                <a:lnTo>
                  <a:pt x="5238292" y="0"/>
                </a:lnTo>
                <a:lnTo>
                  <a:pt x="5238292" y="4133488"/>
                </a:lnTo>
                <a:lnTo>
                  <a:pt x="0" y="41334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812445" y="3511934"/>
            <a:ext cx="10971361" cy="4311650"/>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253943"/>
                </a:solidFill>
                <a:latin typeface="TT Norms"/>
              </a:rPr>
              <a:t>The main purpose of the project is to is to build an online LMS system by using different software methodologies. The LMS with the basic and necessary features like the admin/librarian can add/delete book, can add/delete author, can issue books, can manage books and users, and users/students can search and borrow books. </a:t>
            </a:r>
          </a:p>
        </p:txBody>
      </p:sp>
      <p:sp>
        <p:nvSpPr>
          <p:cNvPr name="Freeform 5" id="5"/>
          <p:cNvSpPr/>
          <p:nvPr/>
        </p:nvSpPr>
        <p:spPr>
          <a:xfrm flipH="false" flipV="false" rot="0">
            <a:off x="-1246818" y="-943727"/>
            <a:ext cx="6234682" cy="3944853"/>
          </a:xfrm>
          <a:custGeom>
            <a:avLst/>
            <a:gdLst/>
            <a:ahLst/>
            <a:cxnLst/>
            <a:rect r="r" b="b" t="t" l="l"/>
            <a:pathLst>
              <a:path h="3944853" w="6234682">
                <a:moveTo>
                  <a:pt x="0" y="0"/>
                </a:moveTo>
                <a:lnTo>
                  <a:pt x="6234682" y="0"/>
                </a:lnTo>
                <a:lnTo>
                  <a:pt x="6234682" y="3944854"/>
                </a:lnTo>
                <a:lnTo>
                  <a:pt x="0" y="39448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6" id="6"/>
          <p:cNvPicPr>
            <a:picLocks noChangeAspect="true"/>
          </p:cNvPicPr>
          <p:nvPr/>
        </p:nvPicPr>
        <p:blipFill>
          <a:blip r:embed="rId6"/>
          <a:srcRect l="0" t="0" r="0" b="0"/>
          <a:stretch>
            <a:fillRect/>
          </a:stretch>
        </p:blipFill>
        <p:spPr>
          <a:xfrm flipH="false" flipV="false" rot="0">
            <a:off x="184015" y="2463416"/>
            <a:ext cx="6828241" cy="5360169"/>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5D6"/>
        </a:solidFill>
      </p:bgPr>
    </p:bg>
    <p:spTree>
      <p:nvGrpSpPr>
        <p:cNvPr id="1" name=""/>
        <p:cNvGrpSpPr/>
        <p:nvPr/>
      </p:nvGrpSpPr>
      <p:grpSpPr>
        <a:xfrm>
          <a:off x="0" y="0"/>
          <a:ext cx="0" cy="0"/>
          <a:chOff x="0" y="0"/>
          <a:chExt cx="0" cy="0"/>
        </a:xfrm>
      </p:grpSpPr>
      <p:sp>
        <p:nvSpPr>
          <p:cNvPr name="TextBox 2" id="2"/>
          <p:cNvSpPr txBox="true"/>
          <p:nvPr/>
        </p:nvSpPr>
        <p:spPr>
          <a:xfrm rot="0">
            <a:off x="1028700" y="1362075"/>
            <a:ext cx="16713637" cy="1187450"/>
          </a:xfrm>
          <a:prstGeom prst="rect">
            <a:avLst/>
          </a:prstGeom>
        </p:spPr>
        <p:txBody>
          <a:bodyPr anchor="t" rtlCol="false" tIns="0" lIns="0" bIns="0" rIns="0">
            <a:spAutoFit/>
          </a:bodyPr>
          <a:lstStyle/>
          <a:p>
            <a:pPr algn="ctr">
              <a:lnSpc>
                <a:spcPts val="8499"/>
              </a:lnSpc>
            </a:pPr>
            <a:r>
              <a:rPr lang="en-US" sz="9999">
                <a:solidFill>
                  <a:srgbClr val="253943"/>
                </a:solidFill>
                <a:latin typeface="TT Phobos Inline"/>
              </a:rPr>
              <a:t>TOOLS FOR PROJECT</a:t>
            </a:r>
          </a:p>
        </p:txBody>
      </p:sp>
      <p:sp>
        <p:nvSpPr>
          <p:cNvPr name="Freeform 3" id="3"/>
          <p:cNvSpPr/>
          <p:nvPr/>
        </p:nvSpPr>
        <p:spPr>
          <a:xfrm flipH="false" flipV="false" rot="0">
            <a:off x="10482203" y="4288990"/>
            <a:ext cx="9177388" cy="7169835"/>
          </a:xfrm>
          <a:custGeom>
            <a:avLst/>
            <a:gdLst/>
            <a:ahLst/>
            <a:cxnLst/>
            <a:rect r="r" b="b" t="t" l="l"/>
            <a:pathLst>
              <a:path h="7169835" w="9177388">
                <a:moveTo>
                  <a:pt x="0" y="0"/>
                </a:moveTo>
                <a:lnTo>
                  <a:pt x="9177388" y="0"/>
                </a:lnTo>
                <a:lnTo>
                  <a:pt x="9177388" y="7169835"/>
                </a:lnTo>
                <a:lnTo>
                  <a:pt x="0" y="7169835"/>
                </a:lnTo>
                <a:lnTo>
                  <a:pt x="0" y="0"/>
                </a:lnTo>
                <a:close/>
              </a:path>
            </a:pathLst>
          </a:custGeom>
          <a:blipFill>
            <a:blip r:embed="rId2"/>
            <a:stretch>
              <a:fillRect l="0" t="0" r="0" b="0"/>
            </a:stretch>
          </a:blipFill>
        </p:spPr>
      </p:sp>
      <p:sp>
        <p:nvSpPr>
          <p:cNvPr name="TextBox 4" id="4"/>
          <p:cNvSpPr txBox="true"/>
          <p:nvPr/>
        </p:nvSpPr>
        <p:spPr>
          <a:xfrm rot="0">
            <a:off x="1036568" y="2838375"/>
            <a:ext cx="9445634" cy="6788150"/>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253943"/>
                </a:solidFill>
                <a:latin typeface="TT Norms"/>
              </a:rPr>
              <a:t>Front End</a:t>
            </a:r>
          </a:p>
          <a:p>
            <a:pPr marL="1511301" indent="-503767" lvl="2">
              <a:lnSpc>
                <a:spcPts val="4900"/>
              </a:lnSpc>
              <a:buFont typeface="Arial"/>
              <a:buChar char="⚬"/>
            </a:pPr>
            <a:r>
              <a:rPr lang="en-US" sz="3500">
                <a:solidFill>
                  <a:srgbClr val="253943"/>
                </a:solidFill>
                <a:latin typeface="TT Norms"/>
              </a:rPr>
              <a:t>html</a:t>
            </a:r>
          </a:p>
          <a:p>
            <a:pPr marL="1511301" indent="-503767" lvl="2">
              <a:lnSpc>
                <a:spcPts val="4900"/>
              </a:lnSpc>
              <a:buFont typeface="Arial"/>
              <a:buChar char="⚬"/>
            </a:pPr>
            <a:r>
              <a:rPr lang="en-US" sz="3500">
                <a:solidFill>
                  <a:srgbClr val="253943"/>
                </a:solidFill>
                <a:latin typeface="TT Norms"/>
              </a:rPr>
              <a:t>css</a:t>
            </a:r>
          </a:p>
          <a:p>
            <a:pPr marL="1511301" indent="-503767" lvl="2">
              <a:lnSpc>
                <a:spcPts val="4900"/>
              </a:lnSpc>
              <a:buFont typeface="Arial"/>
              <a:buChar char="⚬"/>
            </a:pPr>
            <a:r>
              <a:rPr lang="en-US" sz="3500">
                <a:solidFill>
                  <a:srgbClr val="253943"/>
                </a:solidFill>
                <a:latin typeface="TT Norms"/>
              </a:rPr>
              <a:t>bootstrap</a:t>
            </a:r>
          </a:p>
          <a:p>
            <a:pPr marL="1511301" indent="-503767" lvl="2">
              <a:lnSpc>
                <a:spcPts val="4900"/>
              </a:lnSpc>
              <a:buFont typeface="Arial"/>
              <a:buChar char="⚬"/>
            </a:pPr>
            <a:r>
              <a:rPr lang="en-US" sz="3500">
                <a:solidFill>
                  <a:srgbClr val="253943"/>
                </a:solidFill>
                <a:latin typeface="TT Norms"/>
              </a:rPr>
              <a:t>java script</a:t>
            </a:r>
          </a:p>
          <a:p>
            <a:pPr marL="1511301" indent="-503767" lvl="2">
              <a:lnSpc>
                <a:spcPts val="4900"/>
              </a:lnSpc>
              <a:buFont typeface="Arial"/>
              <a:buChar char="⚬"/>
            </a:pPr>
            <a:r>
              <a:rPr lang="en-US" sz="3500">
                <a:solidFill>
                  <a:srgbClr val="253943"/>
                </a:solidFill>
                <a:latin typeface="TT Norms"/>
              </a:rPr>
              <a:t>google fonts</a:t>
            </a:r>
          </a:p>
          <a:p>
            <a:pPr marL="1511301" indent="-503767" lvl="2">
              <a:lnSpc>
                <a:spcPts val="4900"/>
              </a:lnSpc>
              <a:buFont typeface="Arial"/>
              <a:buChar char="⚬"/>
            </a:pPr>
            <a:r>
              <a:rPr lang="en-US" sz="3500">
                <a:solidFill>
                  <a:srgbClr val="253943"/>
                </a:solidFill>
                <a:latin typeface="TT Norms"/>
              </a:rPr>
              <a:t>jquery</a:t>
            </a:r>
          </a:p>
          <a:p>
            <a:pPr marL="755651" indent="-377825" lvl="1">
              <a:lnSpc>
                <a:spcPts val="4900"/>
              </a:lnSpc>
              <a:buFont typeface="Arial"/>
              <a:buChar char="•"/>
            </a:pPr>
            <a:r>
              <a:rPr lang="en-US" sz="3500">
                <a:solidFill>
                  <a:srgbClr val="253943"/>
                </a:solidFill>
                <a:latin typeface="TT Norms"/>
              </a:rPr>
              <a:t>Back End</a:t>
            </a:r>
          </a:p>
          <a:p>
            <a:pPr marL="1511301" indent="-503767" lvl="2">
              <a:lnSpc>
                <a:spcPts val="4900"/>
              </a:lnSpc>
              <a:buFont typeface="Arial"/>
              <a:buChar char="⚬"/>
            </a:pPr>
            <a:r>
              <a:rPr lang="en-US" sz="3500">
                <a:solidFill>
                  <a:srgbClr val="253943"/>
                </a:solidFill>
                <a:latin typeface="TT Norms"/>
              </a:rPr>
              <a:t>hypertext preprocessor</a:t>
            </a:r>
          </a:p>
          <a:p>
            <a:pPr marL="1511301" indent="-503767" lvl="2">
              <a:lnSpc>
                <a:spcPts val="4900"/>
              </a:lnSpc>
              <a:buFont typeface="Arial"/>
              <a:buChar char="⚬"/>
            </a:pPr>
            <a:r>
              <a:rPr lang="en-US" sz="3500">
                <a:solidFill>
                  <a:srgbClr val="253943"/>
                </a:solidFill>
                <a:latin typeface="TT Norms"/>
              </a:rPr>
              <a:t>mysql database</a:t>
            </a:r>
          </a:p>
          <a:p>
            <a:pPr marL="1511301" indent="-503767" lvl="2">
              <a:lnSpc>
                <a:spcPts val="4900"/>
              </a:lnSpc>
              <a:buFont typeface="Arial"/>
              <a:buChar char="⚬"/>
            </a:pPr>
            <a:r>
              <a:rPr lang="en-US" sz="3500">
                <a:solidFill>
                  <a:srgbClr val="253943"/>
                </a:solidFill>
                <a:latin typeface="TT Norms"/>
              </a:rPr>
              <a:t>ajax live searching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53943"/>
        </a:solidFill>
      </p:bgPr>
    </p:bg>
    <p:spTree>
      <p:nvGrpSpPr>
        <p:cNvPr id="1" name=""/>
        <p:cNvGrpSpPr/>
        <p:nvPr/>
      </p:nvGrpSpPr>
      <p:grpSpPr>
        <a:xfrm>
          <a:off x="0" y="0"/>
          <a:ext cx="0" cy="0"/>
          <a:chOff x="0" y="0"/>
          <a:chExt cx="0" cy="0"/>
        </a:xfrm>
      </p:grpSpPr>
      <p:sp>
        <p:nvSpPr>
          <p:cNvPr name="Freeform 2" id="2"/>
          <p:cNvSpPr/>
          <p:nvPr/>
        </p:nvSpPr>
        <p:spPr>
          <a:xfrm flipH="false" flipV="false" rot="0">
            <a:off x="-10205658" y="6166067"/>
            <a:ext cx="18968198" cy="8725371"/>
          </a:xfrm>
          <a:custGeom>
            <a:avLst/>
            <a:gdLst/>
            <a:ahLst/>
            <a:cxnLst/>
            <a:rect r="r" b="b" t="t" l="l"/>
            <a:pathLst>
              <a:path h="8725371" w="18968198">
                <a:moveTo>
                  <a:pt x="0" y="0"/>
                </a:moveTo>
                <a:lnTo>
                  <a:pt x="18968197" y="0"/>
                </a:lnTo>
                <a:lnTo>
                  <a:pt x="18968197" y="8725371"/>
                </a:lnTo>
                <a:lnTo>
                  <a:pt x="0" y="8725371"/>
                </a:lnTo>
                <a:lnTo>
                  <a:pt x="0" y="0"/>
                </a:lnTo>
                <a:close/>
              </a:path>
            </a:pathLst>
          </a:custGeom>
          <a:blipFill>
            <a:blip r:embed="rId2"/>
            <a:stretch>
              <a:fillRect l="0" t="0" r="0" b="0"/>
            </a:stretch>
          </a:blipFill>
        </p:spPr>
      </p:sp>
      <p:sp>
        <p:nvSpPr>
          <p:cNvPr name="Freeform 3" id="3"/>
          <p:cNvSpPr/>
          <p:nvPr/>
        </p:nvSpPr>
        <p:spPr>
          <a:xfrm flipH="false" flipV="false" rot="0">
            <a:off x="827483" y="1028700"/>
            <a:ext cx="3291882" cy="6375123"/>
          </a:xfrm>
          <a:custGeom>
            <a:avLst/>
            <a:gdLst/>
            <a:ahLst/>
            <a:cxnLst/>
            <a:rect r="r" b="b" t="t" l="l"/>
            <a:pathLst>
              <a:path h="6375123" w="3291882">
                <a:moveTo>
                  <a:pt x="0" y="0"/>
                </a:moveTo>
                <a:lnTo>
                  <a:pt x="3291881" y="0"/>
                </a:lnTo>
                <a:lnTo>
                  <a:pt x="3291881" y="6375123"/>
                </a:lnTo>
                <a:lnTo>
                  <a:pt x="0" y="63751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374511" y="4800945"/>
            <a:ext cx="2322927" cy="3123741"/>
          </a:xfrm>
          <a:custGeom>
            <a:avLst/>
            <a:gdLst/>
            <a:ahLst/>
            <a:cxnLst/>
            <a:rect r="r" b="b" t="t" l="l"/>
            <a:pathLst>
              <a:path h="3123741" w="2322927">
                <a:moveTo>
                  <a:pt x="0" y="0"/>
                </a:moveTo>
                <a:lnTo>
                  <a:pt x="2322927" y="0"/>
                </a:lnTo>
                <a:lnTo>
                  <a:pt x="2322927" y="3123741"/>
                </a:lnTo>
                <a:lnTo>
                  <a:pt x="0" y="31237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01802" y="4023200"/>
            <a:ext cx="3291882" cy="3380623"/>
          </a:xfrm>
          <a:custGeom>
            <a:avLst/>
            <a:gdLst/>
            <a:ahLst/>
            <a:cxnLst/>
            <a:rect r="r" b="b" t="t" l="l"/>
            <a:pathLst>
              <a:path h="3380623" w="3291882">
                <a:moveTo>
                  <a:pt x="0" y="0"/>
                </a:moveTo>
                <a:lnTo>
                  <a:pt x="3291881" y="0"/>
                </a:lnTo>
                <a:lnTo>
                  <a:pt x="3291881" y="3380623"/>
                </a:lnTo>
                <a:lnTo>
                  <a:pt x="0" y="3380623"/>
                </a:lnTo>
                <a:lnTo>
                  <a:pt x="0" y="0"/>
                </a:lnTo>
                <a:close/>
              </a:path>
            </a:pathLst>
          </a:custGeom>
          <a:blipFill>
            <a:blip r:embed="rId7"/>
            <a:stretch>
              <a:fillRect l="0" t="0" r="0" b="0"/>
            </a:stretch>
          </a:blipFill>
        </p:spPr>
      </p:sp>
      <p:sp>
        <p:nvSpPr>
          <p:cNvPr name="TextBox 6" id="6"/>
          <p:cNvSpPr txBox="true"/>
          <p:nvPr/>
        </p:nvSpPr>
        <p:spPr>
          <a:xfrm rot="0">
            <a:off x="5176908" y="1032525"/>
            <a:ext cx="13749170" cy="1553404"/>
          </a:xfrm>
          <a:prstGeom prst="rect">
            <a:avLst/>
          </a:prstGeom>
        </p:spPr>
        <p:txBody>
          <a:bodyPr anchor="t" rtlCol="false" tIns="0" lIns="0" bIns="0" rIns="0">
            <a:spAutoFit/>
          </a:bodyPr>
          <a:lstStyle/>
          <a:p>
            <a:pPr algn="ctr">
              <a:lnSpc>
                <a:spcPts val="11126"/>
              </a:lnSpc>
            </a:pPr>
            <a:r>
              <a:rPr lang="en-US" sz="13090">
                <a:solidFill>
                  <a:srgbClr val="FFF5D6"/>
                </a:solidFill>
                <a:latin typeface="TT Phobos Inline"/>
              </a:rPr>
              <a:t>OBJECTIVES</a:t>
            </a:r>
          </a:p>
        </p:txBody>
      </p:sp>
      <p:sp>
        <p:nvSpPr>
          <p:cNvPr name="TextBox 7" id="7"/>
          <p:cNvSpPr txBox="true"/>
          <p:nvPr/>
        </p:nvSpPr>
        <p:spPr>
          <a:xfrm rot="0">
            <a:off x="6954613" y="3711298"/>
            <a:ext cx="10971361" cy="3692525"/>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FFF5D6"/>
                </a:solidFill>
                <a:latin typeface="TT Norms"/>
              </a:rPr>
              <a:t>The primary objective of any library system is </a:t>
            </a:r>
            <a:r>
              <a:rPr lang="en-US" sz="3500">
                <a:solidFill>
                  <a:srgbClr val="FFF5D6"/>
                </a:solidFill>
                <a:latin typeface="TT Norms Medium"/>
              </a:rPr>
              <a:t>to collect, store, organize, retrieve and make available the information sources to the information users</a:t>
            </a:r>
            <a:r>
              <a:rPr lang="en-US" sz="3500">
                <a:solidFill>
                  <a:srgbClr val="FFF5D6"/>
                </a:solidFill>
                <a:latin typeface="TT Norms"/>
              </a:rPr>
              <a:t>.</a:t>
            </a:r>
          </a:p>
          <a:p>
            <a:pPr marL="755651" indent="-377825" lvl="1">
              <a:lnSpc>
                <a:spcPts val="4900"/>
              </a:lnSpc>
              <a:buFont typeface="Arial"/>
              <a:buChar char="•"/>
            </a:pPr>
            <a:r>
              <a:rPr lang="en-US" sz="3500">
                <a:solidFill>
                  <a:srgbClr val="FFF5D6"/>
                </a:solidFill>
                <a:latin typeface="TT Norms"/>
              </a:rPr>
              <a:t>Makes Library Cost-Effective.</a:t>
            </a:r>
          </a:p>
          <a:p>
            <a:pPr marL="755651" indent="-377825" lvl="1">
              <a:lnSpc>
                <a:spcPts val="4900"/>
              </a:lnSpc>
              <a:buFont typeface="Arial"/>
              <a:buChar char="•"/>
            </a:pPr>
            <a:r>
              <a:rPr lang="en-US" sz="3500">
                <a:solidFill>
                  <a:srgbClr val="FFF5D6"/>
                </a:solidFill>
                <a:latin typeface="TT Norms"/>
              </a:rPr>
              <a:t>Easy Accessibility</a:t>
            </a:r>
          </a:p>
          <a:p>
            <a:pPr marL="755651" indent="-377825" lvl="1">
              <a:lnSpc>
                <a:spcPts val="4900"/>
              </a:lnSpc>
              <a:buFont typeface="Arial"/>
              <a:buChar char="•"/>
            </a:pPr>
            <a:r>
              <a:rPr lang="en-US" sz="3500">
                <a:solidFill>
                  <a:srgbClr val="FFF5D6"/>
                </a:solidFill>
                <a:latin typeface="TT Norms"/>
              </a:rPr>
              <a:t>Eliminates/Reduces Errors in Data Management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8A28A"/>
        </a:solidFill>
      </p:bgPr>
    </p:bg>
    <p:spTree>
      <p:nvGrpSpPr>
        <p:cNvPr id="1" name=""/>
        <p:cNvGrpSpPr/>
        <p:nvPr/>
      </p:nvGrpSpPr>
      <p:grpSpPr>
        <a:xfrm>
          <a:off x="0" y="0"/>
          <a:ext cx="0" cy="0"/>
          <a:chOff x="0" y="0"/>
          <a:chExt cx="0" cy="0"/>
        </a:xfrm>
      </p:grpSpPr>
      <p:sp>
        <p:nvSpPr>
          <p:cNvPr name="Freeform 2" id="2"/>
          <p:cNvSpPr/>
          <p:nvPr/>
        </p:nvSpPr>
        <p:spPr>
          <a:xfrm flipH="false" flipV="false" rot="0">
            <a:off x="3945898" y="8179850"/>
            <a:ext cx="7315200" cy="3817204"/>
          </a:xfrm>
          <a:custGeom>
            <a:avLst/>
            <a:gdLst/>
            <a:ahLst/>
            <a:cxnLst/>
            <a:rect r="r" b="b" t="t" l="l"/>
            <a:pathLst>
              <a:path h="3817204" w="7315200">
                <a:moveTo>
                  <a:pt x="0" y="0"/>
                </a:moveTo>
                <a:lnTo>
                  <a:pt x="7315200" y="0"/>
                </a:lnTo>
                <a:lnTo>
                  <a:pt x="7315200" y="3817204"/>
                </a:lnTo>
                <a:lnTo>
                  <a:pt x="0" y="38172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6652" y="-1753507"/>
            <a:ext cx="6234682" cy="3944853"/>
          </a:xfrm>
          <a:custGeom>
            <a:avLst/>
            <a:gdLst/>
            <a:ahLst/>
            <a:cxnLst/>
            <a:rect r="r" b="b" t="t" l="l"/>
            <a:pathLst>
              <a:path h="3944853" w="6234682">
                <a:moveTo>
                  <a:pt x="0" y="0"/>
                </a:moveTo>
                <a:lnTo>
                  <a:pt x="6234682" y="0"/>
                </a:lnTo>
                <a:lnTo>
                  <a:pt x="6234682" y="3944853"/>
                </a:lnTo>
                <a:lnTo>
                  <a:pt x="0" y="39448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8030" y="-451670"/>
            <a:ext cx="11983434" cy="10540122"/>
          </a:xfrm>
          <a:custGeom>
            <a:avLst/>
            <a:gdLst/>
            <a:ahLst/>
            <a:cxnLst/>
            <a:rect r="r" b="b" t="t" l="l"/>
            <a:pathLst>
              <a:path h="10540122" w="11983434">
                <a:moveTo>
                  <a:pt x="0" y="0"/>
                </a:moveTo>
                <a:lnTo>
                  <a:pt x="11983434" y="0"/>
                </a:lnTo>
                <a:lnTo>
                  <a:pt x="11983434" y="10540122"/>
                </a:lnTo>
                <a:lnTo>
                  <a:pt x="0" y="10540122"/>
                </a:lnTo>
                <a:lnTo>
                  <a:pt x="0" y="0"/>
                </a:lnTo>
                <a:close/>
              </a:path>
            </a:pathLst>
          </a:custGeom>
          <a:blipFill>
            <a:blip r:embed="rId6"/>
            <a:stretch>
              <a:fillRect l="-878" t="-8894" r="-878" b="0"/>
            </a:stretch>
          </a:blipFill>
        </p:spPr>
      </p:sp>
      <p:sp>
        <p:nvSpPr>
          <p:cNvPr name="TextBox 5" id="5"/>
          <p:cNvSpPr txBox="true"/>
          <p:nvPr/>
        </p:nvSpPr>
        <p:spPr>
          <a:xfrm rot="0">
            <a:off x="136598" y="5353050"/>
            <a:ext cx="5581432" cy="754747"/>
          </a:xfrm>
          <a:prstGeom prst="rect">
            <a:avLst/>
          </a:prstGeom>
        </p:spPr>
        <p:txBody>
          <a:bodyPr anchor="t" rtlCol="false" tIns="0" lIns="0" bIns="0" rIns="0">
            <a:spAutoFit/>
          </a:bodyPr>
          <a:lstStyle/>
          <a:p>
            <a:pPr>
              <a:lnSpc>
                <a:spcPts val="5408"/>
              </a:lnSpc>
            </a:pPr>
            <a:r>
              <a:rPr lang="en-US" sz="6362">
                <a:solidFill>
                  <a:srgbClr val="253943"/>
                </a:solidFill>
                <a:latin typeface="TT Phobos Inline"/>
              </a:rPr>
              <a:t>ER DIAGRAM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13958" y="7544697"/>
            <a:ext cx="6570435" cy="3428572"/>
          </a:xfrm>
          <a:custGeom>
            <a:avLst/>
            <a:gdLst/>
            <a:ahLst/>
            <a:cxnLst/>
            <a:rect r="r" b="b" t="t" l="l"/>
            <a:pathLst>
              <a:path h="3428572" w="6570435">
                <a:moveTo>
                  <a:pt x="0" y="0"/>
                </a:moveTo>
                <a:lnTo>
                  <a:pt x="6570434" y="0"/>
                </a:lnTo>
                <a:lnTo>
                  <a:pt x="6570434" y="3428572"/>
                </a:lnTo>
                <a:lnTo>
                  <a:pt x="0" y="34285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43586" y="-239588"/>
            <a:ext cx="4704978" cy="3712655"/>
          </a:xfrm>
          <a:custGeom>
            <a:avLst/>
            <a:gdLst/>
            <a:ahLst/>
            <a:cxnLst/>
            <a:rect r="r" b="b" t="t" l="l"/>
            <a:pathLst>
              <a:path h="3712655" w="4704978">
                <a:moveTo>
                  <a:pt x="0" y="0"/>
                </a:moveTo>
                <a:lnTo>
                  <a:pt x="4704977" y="0"/>
                </a:lnTo>
                <a:lnTo>
                  <a:pt x="4704977" y="3712655"/>
                </a:lnTo>
                <a:lnTo>
                  <a:pt x="0" y="37126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50733" y="-923280"/>
            <a:ext cx="4912993" cy="3081787"/>
          </a:xfrm>
          <a:custGeom>
            <a:avLst/>
            <a:gdLst/>
            <a:ahLst/>
            <a:cxnLst/>
            <a:rect r="r" b="b" t="t" l="l"/>
            <a:pathLst>
              <a:path h="3081787" w="4912993">
                <a:moveTo>
                  <a:pt x="0" y="0"/>
                </a:moveTo>
                <a:lnTo>
                  <a:pt x="4912993" y="0"/>
                </a:lnTo>
                <a:lnTo>
                  <a:pt x="4912993" y="3081786"/>
                </a:lnTo>
                <a:lnTo>
                  <a:pt x="0" y="30817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35747" y="617613"/>
            <a:ext cx="10625736" cy="2449382"/>
          </a:xfrm>
          <a:custGeom>
            <a:avLst/>
            <a:gdLst/>
            <a:ahLst/>
            <a:cxnLst/>
            <a:rect r="r" b="b" t="t" l="l"/>
            <a:pathLst>
              <a:path h="2449382" w="10625736">
                <a:moveTo>
                  <a:pt x="0" y="0"/>
                </a:moveTo>
                <a:lnTo>
                  <a:pt x="10625736" y="0"/>
                </a:lnTo>
                <a:lnTo>
                  <a:pt x="10625736" y="2449382"/>
                </a:lnTo>
                <a:lnTo>
                  <a:pt x="0" y="2449382"/>
                </a:lnTo>
                <a:lnTo>
                  <a:pt x="0" y="0"/>
                </a:lnTo>
                <a:close/>
              </a:path>
            </a:pathLst>
          </a:custGeom>
          <a:blipFill>
            <a:blip r:embed="rId8"/>
            <a:stretch>
              <a:fillRect l="0" t="0" r="0" b="0"/>
            </a:stretch>
          </a:blipFill>
        </p:spPr>
      </p:sp>
      <p:sp>
        <p:nvSpPr>
          <p:cNvPr name="Freeform 6" id="6"/>
          <p:cNvSpPr/>
          <p:nvPr/>
        </p:nvSpPr>
        <p:spPr>
          <a:xfrm flipH="false" flipV="false" rot="0">
            <a:off x="211534" y="3175716"/>
            <a:ext cx="6690615" cy="5802971"/>
          </a:xfrm>
          <a:custGeom>
            <a:avLst/>
            <a:gdLst/>
            <a:ahLst/>
            <a:cxnLst/>
            <a:rect r="r" b="b" t="t" l="l"/>
            <a:pathLst>
              <a:path h="5802971" w="6690615">
                <a:moveTo>
                  <a:pt x="0" y="0"/>
                </a:moveTo>
                <a:lnTo>
                  <a:pt x="6690614" y="0"/>
                </a:lnTo>
                <a:lnTo>
                  <a:pt x="6690614" y="5802970"/>
                </a:lnTo>
                <a:lnTo>
                  <a:pt x="0" y="5802970"/>
                </a:lnTo>
                <a:lnTo>
                  <a:pt x="0" y="0"/>
                </a:lnTo>
                <a:close/>
              </a:path>
            </a:pathLst>
          </a:custGeom>
          <a:blipFill>
            <a:blip r:embed="rId9"/>
            <a:stretch>
              <a:fillRect l="0" t="0" r="0" b="0"/>
            </a:stretch>
          </a:blipFill>
        </p:spPr>
      </p:sp>
      <p:sp>
        <p:nvSpPr>
          <p:cNvPr name="Freeform 7" id="7"/>
          <p:cNvSpPr/>
          <p:nvPr/>
        </p:nvSpPr>
        <p:spPr>
          <a:xfrm flipH="false" flipV="false" rot="0">
            <a:off x="11728926" y="3285525"/>
            <a:ext cx="6171536" cy="5972775"/>
          </a:xfrm>
          <a:custGeom>
            <a:avLst/>
            <a:gdLst/>
            <a:ahLst/>
            <a:cxnLst/>
            <a:rect r="r" b="b" t="t" l="l"/>
            <a:pathLst>
              <a:path h="5972775" w="6171536">
                <a:moveTo>
                  <a:pt x="0" y="0"/>
                </a:moveTo>
                <a:lnTo>
                  <a:pt x="6171536" y="0"/>
                </a:lnTo>
                <a:lnTo>
                  <a:pt x="6171536" y="5972775"/>
                </a:lnTo>
                <a:lnTo>
                  <a:pt x="0" y="5972775"/>
                </a:lnTo>
                <a:lnTo>
                  <a:pt x="0" y="0"/>
                </a:lnTo>
                <a:close/>
              </a:path>
            </a:pathLst>
          </a:custGeom>
          <a:blipFill>
            <a:blip r:embed="rId10"/>
            <a:stretch>
              <a:fillRect l="0" t="0" r="0" b="0"/>
            </a:stretch>
          </a:blipFill>
        </p:spPr>
      </p:sp>
      <p:sp>
        <p:nvSpPr>
          <p:cNvPr name="TextBox 8" id="8"/>
          <p:cNvSpPr txBox="true"/>
          <p:nvPr/>
        </p:nvSpPr>
        <p:spPr>
          <a:xfrm rot="0">
            <a:off x="805763" y="9069276"/>
            <a:ext cx="4867149" cy="522289"/>
          </a:xfrm>
          <a:prstGeom prst="rect">
            <a:avLst/>
          </a:prstGeom>
        </p:spPr>
        <p:txBody>
          <a:bodyPr anchor="t" rtlCol="false" tIns="0" lIns="0" bIns="0" rIns="0">
            <a:spAutoFit/>
          </a:bodyPr>
          <a:lstStyle/>
          <a:p>
            <a:pPr algn="ctr">
              <a:lnSpc>
                <a:spcPts val="3716"/>
              </a:lnSpc>
            </a:pPr>
            <a:r>
              <a:rPr lang="en-US" sz="4371">
                <a:solidFill>
                  <a:srgbClr val="0F232D"/>
                </a:solidFill>
                <a:latin typeface="TT Phobos Inline"/>
              </a:rPr>
              <a:t>DFD LEVEL-1</a:t>
            </a:r>
          </a:p>
        </p:txBody>
      </p:sp>
      <p:sp>
        <p:nvSpPr>
          <p:cNvPr name="TextBox 9" id="9"/>
          <p:cNvSpPr txBox="true"/>
          <p:nvPr/>
        </p:nvSpPr>
        <p:spPr>
          <a:xfrm rot="0">
            <a:off x="6613958" y="3328116"/>
            <a:ext cx="5114968" cy="547130"/>
          </a:xfrm>
          <a:prstGeom prst="rect">
            <a:avLst/>
          </a:prstGeom>
        </p:spPr>
        <p:txBody>
          <a:bodyPr anchor="t" rtlCol="false" tIns="0" lIns="0" bIns="0" rIns="0">
            <a:spAutoFit/>
          </a:bodyPr>
          <a:lstStyle/>
          <a:p>
            <a:pPr algn="ctr">
              <a:lnSpc>
                <a:spcPts val="3905"/>
              </a:lnSpc>
            </a:pPr>
            <a:r>
              <a:rPr lang="en-US" sz="4594">
                <a:solidFill>
                  <a:srgbClr val="0F232D"/>
                </a:solidFill>
                <a:latin typeface="TT Phobos Inline"/>
              </a:rPr>
              <a:t>DFD LEVEL-0</a:t>
            </a:r>
          </a:p>
        </p:txBody>
      </p:sp>
      <p:sp>
        <p:nvSpPr>
          <p:cNvPr name="TextBox 10" id="10"/>
          <p:cNvSpPr txBox="true"/>
          <p:nvPr/>
        </p:nvSpPr>
        <p:spPr>
          <a:xfrm rot="0">
            <a:off x="11430749" y="9068593"/>
            <a:ext cx="4867149" cy="522289"/>
          </a:xfrm>
          <a:prstGeom prst="rect">
            <a:avLst/>
          </a:prstGeom>
        </p:spPr>
        <p:txBody>
          <a:bodyPr anchor="t" rtlCol="false" tIns="0" lIns="0" bIns="0" rIns="0">
            <a:spAutoFit/>
          </a:bodyPr>
          <a:lstStyle/>
          <a:p>
            <a:pPr algn="ctr">
              <a:lnSpc>
                <a:spcPts val="3716"/>
              </a:lnSpc>
            </a:pPr>
            <a:r>
              <a:rPr lang="en-US" sz="4371">
                <a:solidFill>
                  <a:srgbClr val="0F232D"/>
                </a:solidFill>
                <a:latin typeface="TT Phobos Inline"/>
              </a:rPr>
              <a:t>DFD LEVEL-2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6652" y="-1753507"/>
            <a:ext cx="6234682" cy="3944853"/>
          </a:xfrm>
          <a:custGeom>
            <a:avLst/>
            <a:gdLst/>
            <a:ahLst/>
            <a:cxnLst/>
            <a:rect r="r" b="b" t="t" l="l"/>
            <a:pathLst>
              <a:path h="3944853" w="6234682">
                <a:moveTo>
                  <a:pt x="0" y="0"/>
                </a:moveTo>
                <a:lnTo>
                  <a:pt x="6234682" y="0"/>
                </a:lnTo>
                <a:lnTo>
                  <a:pt x="6234682" y="3944853"/>
                </a:lnTo>
                <a:lnTo>
                  <a:pt x="0" y="3944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38998" y="8179850"/>
            <a:ext cx="7315200" cy="3817204"/>
          </a:xfrm>
          <a:custGeom>
            <a:avLst/>
            <a:gdLst/>
            <a:ahLst/>
            <a:cxnLst/>
            <a:rect r="r" b="b" t="t" l="l"/>
            <a:pathLst>
              <a:path h="3817204" w="7315200">
                <a:moveTo>
                  <a:pt x="0" y="0"/>
                </a:moveTo>
                <a:lnTo>
                  <a:pt x="7315200" y="0"/>
                </a:lnTo>
                <a:lnTo>
                  <a:pt x="7315200" y="3817204"/>
                </a:lnTo>
                <a:lnTo>
                  <a:pt x="0" y="38172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148391" y="674157"/>
            <a:ext cx="5287549" cy="8584143"/>
          </a:xfrm>
          <a:custGeom>
            <a:avLst/>
            <a:gdLst/>
            <a:ahLst/>
            <a:cxnLst/>
            <a:rect r="r" b="b" t="t" l="l"/>
            <a:pathLst>
              <a:path h="8584143" w="5287549">
                <a:moveTo>
                  <a:pt x="0" y="0"/>
                </a:moveTo>
                <a:lnTo>
                  <a:pt x="5287548" y="0"/>
                </a:lnTo>
                <a:lnTo>
                  <a:pt x="5287548" y="8584143"/>
                </a:lnTo>
                <a:lnTo>
                  <a:pt x="0" y="8584143"/>
                </a:lnTo>
                <a:lnTo>
                  <a:pt x="0" y="0"/>
                </a:lnTo>
                <a:close/>
              </a:path>
            </a:pathLst>
          </a:custGeom>
          <a:blipFill>
            <a:blip r:embed="rId6"/>
            <a:stretch>
              <a:fillRect l="0" t="0" r="0" b="0"/>
            </a:stretch>
          </a:blipFill>
        </p:spPr>
      </p:sp>
      <p:sp>
        <p:nvSpPr>
          <p:cNvPr name="TextBox 5" id="5"/>
          <p:cNvSpPr txBox="true"/>
          <p:nvPr/>
        </p:nvSpPr>
        <p:spPr>
          <a:xfrm rot="0">
            <a:off x="612799" y="1330199"/>
            <a:ext cx="6990698" cy="861147"/>
          </a:xfrm>
          <a:prstGeom prst="rect">
            <a:avLst/>
          </a:prstGeom>
        </p:spPr>
        <p:txBody>
          <a:bodyPr anchor="t" rtlCol="false" tIns="0" lIns="0" bIns="0" rIns="0">
            <a:spAutoFit/>
          </a:bodyPr>
          <a:lstStyle/>
          <a:p>
            <a:pPr>
              <a:lnSpc>
                <a:spcPts val="6165"/>
              </a:lnSpc>
            </a:pPr>
            <a:r>
              <a:rPr lang="en-US" sz="7253">
                <a:solidFill>
                  <a:srgbClr val="253943"/>
                </a:solidFill>
                <a:latin typeface="TT Phobos Inline"/>
              </a:rPr>
              <a:t>FLOW CHART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DAFulJem5Dw</dc:identifier>
  <dcterms:modified xsi:type="dcterms:W3CDTF">2011-08-01T06:04:30Z</dcterms:modified>
  <cp:revision>1</cp:revision>
  <dc:title>Colorful Vintage Elegant Library Furniture Animated Illustration Presentation </dc:title>
</cp:coreProperties>
</file>